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68" r:id="rId2"/>
    <p:sldId id="317" r:id="rId3"/>
    <p:sldId id="256" r:id="rId4"/>
    <p:sldId id="257" r:id="rId5"/>
    <p:sldId id="311" r:id="rId6"/>
    <p:sldId id="259" r:id="rId7"/>
    <p:sldId id="260" r:id="rId8"/>
    <p:sldId id="310" r:id="rId9"/>
    <p:sldId id="278" r:id="rId10"/>
    <p:sldId id="303" r:id="rId11"/>
    <p:sldId id="261" r:id="rId12"/>
    <p:sldId id="315" r:id="rId13"/>
    <p:sldId id="316" r:id="rId14"/>
    <p:sldId id="302" r:id="rId15"/>
    <p:sldId id="304" r:id="rId16"/>
    <p:sldId id="287" r:id="rId17"/>
    <p:sldId id="285" r:id="rId18"/>
    <p:sldId id="290" r:id="rId19"/>
    <p:sldId id="291" r:id="rId20"/>
    <p:sldId id="305" r:id="rId21"/>
    <p:sldId id="292" r:id="rId22"/>
    <p:sldId id="294" r:id="rId23"/>
    <p:sldId id="313" r:id="rId24"/>
    <p:sldId id="293" r:id="rId25"/>
    <p:sldId id="262" r:id="rId26"/>
    <p:sldId id="272" r:id="rId27"/>
    <p:sldId id="273" r:id="rId28"/>
    <p:sldId id="288" r:id="rId29"/>
    <p:sldId id="263" r:id="rId30"/>
    <p:sldId id="306" r:id="rId31"/>
    <p:sldId id="307" r:id="rId32"/>
    <p:sldId id="264" r:id="rId33"/>
    <p:sldId id="296" r:id="rId34"/>
    <p:sldId id="314" r:id="rId35"/>
    <p:sldId id="265" r:id="rId36"/>
    <p:sldId id="308" r:id="rId37"/>
    <p:sldId id="309" r:id="rId38"/>
    <p:sldId id="312" r:id="rId39"/>
    <p:sldId id="267" r:id="rId4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3FEC05-A36C-C3C8-FEC1-4528927FE363}" v="76" dt="2025-08-19T16:25:40.860"/>
    <p1510:client id="{3E492B3B-852D-42AA-8715-72222D2C8D4C}" v="112" dt="2025-08-20T14:20:11.778"/>
    <p1510:client id="{9E0ADC1F-C2A8-4BDA-B448-1F8A73E44842}" v="1492" dt="2025-08-20T14:26:18.107"/>
    <p1510:client id="{D4D4A70A-E5A5-4A7C-930C-896310CF50A8}" v="1736" dt="2025-08-19T16:00:18.2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BF4D9C-1B24-4218-8C69-A609A26B9470}" type="doc">
      <dgm:prSet loTypeId="urn:microsoft.com/office/officeart/2005/8/layout/matrix3" loCatId="matrix" qsTypeId="urn:microsoft.com/office/officeart/2005/8/quickstyle/simple1" qsCatId="simple" csTypeId="urn:microsoft.com/office/officeart/2005/8/colors/accent3_2" csCatId="accent3"/>
      <dgm:spPr/>
      <dgm:t>
        <a:bodyPr/>
        <a:lstStyle/>
        <a:p>
          <a:endParaRPr lang="en-US"/>
        </a:p>
      </dgm:t>
    </dgm:pt>
    <dgm:pt modelId="{DA5250F3-FC8E-419B-98D6-5BE56D9B4DCC}">
      <dgm:prSet/>
      <dgm:spPr/>
      <dgm:t>
        <a:bodyPr/>
        <a:lstStyle/>
        <a:p>
          <a:r>
            <a:rPr lang="en-US"/>
            <a:t>Tech professionals with RSUs &amp; bonuses</a:t>
          </a:r>
        </a:p>
      </dgm:t>
    </dgm:pt>
    <dgm:pt modelId="{A26DD5FA-F154-44EE-97F8-F17CE554232A}" type="parTrans" cxnId="{7985E8A5-4284-4004-93F3-5D503F535429}">
      <dgm:prSet/>
      <dgm:spPr/>
      <dgm:t>
        <a:bodyPr/>
        <a:lstStyle/>
        <a:p>
          <a:endParaRPr lang="en-US"/>
        </a:p>
      </dgm:t>
    </dgm:pt>
    <dgm:pt modelId="{4EB3047B-53F6-409D-8344-2A7AE5D65381}" type="sibTrans" cxnId="{7985E8A5-4284-4004-93F3-5D503F535429}">
      <dgm:prSet/>
      <dgm:spPr/>
      <dgm:t>
        <a:bodyPr/>
        <a:lstStyle/>
        <a:p>
          <a:endParaRPr lang="en-US"/>
        </a:p>
      </dgm:t>
    </dgm:pt>
    <dgm:pt modelId="{436A749D-0992-4C70-90D3-798F7D82A9A7}">
      <dgm:prSet/>
      <dgm:spPr/>
      <dgm:t>
        <a:bodyPr/>
        <a:lstStyle/>
        <a:p>
          <a:r>
            <a:rPr lang="en-US"/>
            <a:t>Real estate investors</a:t>
          </a:r>
        </a:p>
      </dgm:t>
    </dgm:pt>
    <dgm:pt modelId="{0BF9A841-E765-46CA-91A4-99DB140DC5B5}" type="parTrans" cxnId="{FB0DC9CF-6B13-46C4-88ED-C4FB4B0DD2E5}">
      <dgm:prSet/>
      <dgm:spPr/>
      <dgm:t>
        <a:bodyPr/>
        <a:lstStyle/>
        <a:p>
          <a:endParaRPr lang="en-US"/>
        </a:p>
      </dgm:t>
    </dgm:pt>
    <dgm:pt modelId="{000B462F-C01B-448B-ABFD-98D38FA77166}" type="sibTrans" cxnId="{FB0DC9CF-6B13-46C4-88ED-C4FB4B0DD2E5}">
      <dgm:prSet/>
      <dgm:spPr/>
      <dgm:t>
        <a:bodyPr/>
        <a:lstStyle/>
        <a:p>
          <a:endParaRPr lang="en-US"/>
        </a:p>
      </dgm:t>
    </dgm:pt>
    <dgm:pt modelId="{AE987278-99D0-46AD-ADB7-C4E0ABF3F1D1}">
      <dgm:prSet/>
      <dgm:spPr/>
      <dgm:t>
        <a:bodyPr/>
        <a:lstStyle/>
        <a:p>
          <a:r>
            <a:rPr lang="en-US"/>
            <a:t>High-income earners ($200K+)</a:t>
          </a:r>
        </a:p>
      </dgm:t>
    </dgm:pt>
    <dgm:pt modelId="{AF86DDF3-E7BE-4C93-90A7-F7CE81AB0F18}" type="parTrans" cxnId="{8BDDB6BA-47C2-49FF-B344-0364CD66584B}">
      <dgm:prSet/>
      <dgm:spPr/>
      <dgm:t>
        <a:bodyPr/>
        <a:lstStyle/>
        <a:p>
          <a:endParaRPr lang="en-US"/>
        </a:p>
      </dgm:t>
    </dgm:pt>
    <dgm:pt modelId="{2E63358D-3A16-4CE4-8C2F-41702A6ECAE4}" type="sibTrans" cxnId="{8BDDB6BA-47C2-49FF-B344-0364CD66584B}">
      <dgm:prSet/>
      <dgm:spPr/>
      <dgm:t>
        <a:bodyPr/>
        <a:lstStyle/>
        <a:p>
          <a:endParaRPr lang="en-US"/>
        </a:p>
      </dgm:t>
    </dgm:pt>
    <dgm:pt modelId="{290ABB71-AB9D-461D-BCCD-78DF959E1603}">
      <dgm:prSet/>
      <dgm:spPr/>
      <dgm:t>
        <a:bodyPr/>
        <a:lstStyle/>
        <a:p>
          <a:r>
            <a:rPr lang="en-US"/>
            <a:t>Anyone planning a major asset sale</a:t>
          </a:r>
        </a:p>
      </dgm:t>
    </dgm:pt>
    <dgm:pt modelId="{3DF2F889-20F2-4DA7-96E0-6312969F4A1D}" type="parTrans" cxnId="{4C29B71D-3C42-4A06-ACF9-390039AC9B27}">
      <dgm:prSet/>
      <dgm:spPr/>
      <dgm:t>
        <a:bodyPr/>
        <a:lstStyle/>
        <a:p>
          <a:endParaRPr lang="en-US"/>
        </a:p>
      </dgm:t>
    </dgm:pt>
    <dgm:pt modelId="{6F5C95F6-5977-43B0-9BFB-57ECEE3C385C}" type="sibTrans" cxnId="{4C29B71D-3C42-4A06-ACF9-390039AC9B27}">
      <dgm:prSet/>
      <dgm:spPr/>
      <dgm:t>
        <a:bodyPr/>
        <a:lstStyle/>
        <a:p>
          <a:endParaRPr lang="en-US"/>
        </a:p>
      </dgm:t>
    </dgm:pt>
    <dgm:pt modelId="{7E271CB8-FFE1-492F-AE61-765AB093F776}" type="pres">
      <dgm:prSet presAssocID="{EBBF4D9C-1B24-4218-8C69-A609A26B9470}" presName="matrix" presStyleCnt="0">
        <dgm:presLayoutVars>
          <dgm:chMax val="1"/>
          <dgm:dir/>
          <dgm:resizeHandles val="exact"/>
        </dgm:presLayoutVars>
      </dgm:prSet>
      <dgm:spPr/>
    </dgm:pt>
    <dgm:pt modelId="{C515E1C4-393B-4FAA-BB90-6C9CE895B382}" type="pres">
      <dgm:prSet presAssocID="{EBBF4D9C-1B24-4218-8C69-A609A26B9470}" presName="diamond" presStyleLbl="bgShp" presStyleIdx="0" presStyleCnt="1"/>
      <dgm:spPr/>
    </dgm:pt>
    <dgm:pt modelId="{7773566D-9CE4-4D56-9F34-A1CD26F894E6}" type="pres">
      <dgm:prSet presAssocID="{EBBF4D9C-1B24-4218-8C69-A609A26B9470}" presName="quad1" presStyleLbl="node1" presStyleIdx="0" presStyleCnt="4">
        <dgm:presLayoutVars>
          <dgm:chMax val="0"/>
          <dgm:chPref val="0"/>
          <dgm:bulletEnabled val="1"/>
        </dgm:presLayoutVars>
      </dgm:prSet>
      <dgm:spPr/>
    </dgm:pt>
    <dgm:pt modelId="{EA5729EE-042F-47FB-864B-A21B5443DBEE}" type="pres">
      <dgm:prSet presAssocID="{EBBF4D9C-1B24-4218-8C69-A609A26B9470}" presName="quad2" presStyleLbl="node1" presStyleIdx="1" presStyleCnt="4">
        <dgm:presLayoutVars>
          <dgm:chMax val="0"/>
          <dgm:chPref val="0"/>
          <dgm:bulletEnabled val="1"/>
        </dgm:presLayoutVars>
      </dgm:prSet>
      <dgm:spPr/>
    </dgm:pt>
    <dgm:pt modelId="{12DA0837-F426-41C0-B399-695DF0961AFE}" type="pres">
      <dgm:prSet presAssocID="{EBBF4D9C-1B24-4218-8C69-A609A26B9470}" presName="quad3" presStyleLbl="node1" presStyleIdx="2" presStyleCnt="4">
        <dgm:presLayoutVars>
          <dgm:chMax val="0"/>
          <dgm:chPref val="0"/>
          <dgm:bulletEnabled val="1"/>
        </dgm:presLayoutVars>
      </dgm:prSet>
      <dgm:spPr/>
    </dgm:pt>
    <dgm:pt modelId="{5BFEAFE1-EE83-420E-8671-68838DAFB990}" type="pres">
      <dgm:prSet presAssocID="{EBBF4D9C-1B24-4218-8C69-A609A26B9470}" presName="quad4" presStyleLbl="node1" presStyleIdx="3" presStyleCnt="4">
        <dgm:presLayoutVars>
          <dgm:chMax val="0"/>
          <dgm:chPref val="0"/>
          <dgm:bulletEnabled val="1"/>
        </dgm:presLayoutVars>
      </dgm:prSet>
      <dgm:spPr/>
    </dgm:pt>
  </dgm:ptLst>
  <dgm:cxnLst>
    <dgm:cxn modelId="{4C29B71D-3C42-4A06-ACF9-390039AC9B27}" srcId="{EBBF4D9C-1B24-4218-8C69-A609A26B9470}" destId="{290ABB71-AB9D-461D-BCCD-78DF959E1603}" srcOrd="3" destOrd="0" parTransId="{3DF2F889-20F2-4DA7-96E0-6312969F4A1D}" sibTransId="{6F5C95F6-5977-43B0-9BFB-57ECEE3C385C}"/>
    <dgm:cxn modelId="{4FAC6134-F349-4D59-A820-97944EC526E9}" type="presOf" srcId="{290ABB71-AB9D-461D-BCCD-78DF959E1603}" destId="{5BFEAFE1-EE83-420E-8671-68838DAFB990}" srcOrd="0" destOrd="0" presId="urn:microsoft.com/office/officeart/2005/8/layout/matrix3"/>
    <dgm:cxn modelId="{35DCB152-964F-4F16-B3E9-05BF204CDD69}" type="presOf" srcId="{436A749D-0992-4C70-90D3-798F7D82A9A7}" destId="{EA5729EE-042F-47FB-864B-A21B5443DBEE}" srcOrd="0" destOrd="0" presId="urn:microsoft.com/office/officeart/2005/8/layout/matrix3"/>
    <dgm:cxn modelId="{7985E8A5-4284-4004-93F3-5D503F535429}" srcId="{EBBF4D9C-1B24-4218-8C69-A609A26B9470}" destId="{DA5250F3-FC8E-419B-98D6-5BE56D9B4DCC}" srcOrd="0" destOrd="0" parTransId="{A26DD5FA-F154-44EE-97F8-F17CE554232A}" sibTransId="{4EB3047B-53F6-409D-8344-2A7AE5D65381}"/>
    <dgm:cxn modelId="{1FD8AEAF-5288-4E6E-BC5C-395BDC780CA9}" type="presOf" srcId="{DA5250F3-FC8E-419B-98D6-5BE56D9B4DCC}" destId="{7773566D-9CE4-4D56-9F34-A1CD26F894E6}" srcOrd="0" destOrd="0" presId="urn:microsoft.com/office/officeart/2005/8/layout/matrix3"/>
    <dgm:cxn modelId="{8BDDB6BA-47C2-49FF-B344-0364CD66584B}" srcId="{EBBF4D9C-1B24-4218-8C69-A609A26B9470}" destId="{AE987278-99D0-46AD-ADB7-C4E0ABF3F1D1}" srcOrd="2" destOrd="0" parTransId="{AF86DDF3-E7BE-4C93-90A7-F7CE81AB0F18}" sibTransId="{2E63358D-3A16-4CE4-8C2F-41702A6ECAE4}"/>
    <dgm:cxn modelId="{FB0DC9CF-6B13-46C4-88ED-C4FB4B0DD2E5}" srcId="{EBBF4D9C-1B24-4218-8C69-A609A26B9470}" destId="{436A749D-0992-4C70-90D3-798F7D82A9A7}" srcOrd="1" destOrd="0" parTransId="{0BF9A841-E765-46CA-91A4-99DB140DC5B5}" sibTransId="{000B462F-C01B-448B-ABFD-98D38FA77166}"/>
    <dgm:cxn modelId="{DB0042E2-8E75-4406-BB5B-C84DA3F6DF88}" type="presOf" srcId="{AE987278-99D0-46AD-ADB7-C4E0ABF3F1D1}" destId="{12DA0837-F426-41C0-B399-695DF0961AFE}" srcOrd="0" destOrd="0" presId="urn:microsoft.com/office/officeart/2005/8/layout/matrix3"/>
    <dgm:cxn modelId="{D44193FE-DE64-41C5-9D9E-1280B7A9EB62}" type="presOf" srcId="{EBBF4D9C-1B24-4218-8C69-A609A26B9470}" destId="{7E271CB8-FFE1-492F-AE61-765AB093F776}" srcOrd="0" destOrd="0" presId="urn:microsoft.com/office/officeart/2005/8/layout/matrix3"/>
    <dgm:cxn modelId="{FACABB37-FF61-4C48-A736-B91FFD4D27EB}" type="presParOf" srcId="{7E271CB8-FFE1-492F-AE61-765AB093F776}" destId="{C515E1C4-393B-4FAA-BB90-6C9CE895B382}" srcOrd="0" destOrd="0" presId="urn:microsoft.com/office/officeart/2005/8/layout/matrix3"/>
    <dgm:cxn modelId="{2E689BC5-BECB-4E9B-A502-BB096A385787}" type="presParOf" srcId="{7E271CB8-FFE1-492F-AE61-765AB093F776}" destId="{7773566D-9CE4-4D56-9F34-A1CD26F894E6}" srcOrd="1" destOrd="0" presId="urn:microsoft.com/office/officeart/2005/8/layout/matrix3"/>
    <dgm:cxn modelId="{AE5F347A-0852-4150-989E-9E41AE7ADE64}" type="presParOf" srcId="{7E271CB8-FFE1-492F-AE61-765AB093F776}" destId="{EA5729EE-042F-47FB-864B-A21B5443DBEE}" srcOrd="2" destOrd="0" presId="urn:microsoft.com/office/officeart/2005/8/layout/matrix3"/>
    <dgm:cxn modelId="{DB9970F0-C823-4856-AF2A-C7EAED5D5182}" type="presParOf" srcId="{7E271CB8-FFE1-492F-AE61-765AB093F776}" destId="{12DA0837-F426-41C0-B399-695DF0961AFE}" srcOrd="3" destOrd="0" presId="urn:microsoft.com/office/officeart/2005/8/layout/matrix3"/>
    <dgm:cxn modelId="{0E590670-5C63-451D-8E7E-BFEBAF82921D}" type="presParOf" srcId="{7E271CB8-FFE1-492F-AE61-765AB093F776}" destId="{5BFEAFE1-EE83-420E-8671-68838DAFB99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D491B4-F830-46CD-B0EE-3168991A995A}" type="doc">
      <dgm:prSet loTypeId="urn:microsoft.com/office/officeart/2005/8/layout/vList2" loCatId="list" qsTypeId="urn:microsoft.com/office/officeart/2005/8/quickstyle/simple1" qsCatId="simple" csTypeId="urn:microsoft.com/office/officeart/2005/8/colors/accent3_5" csCatId="accent3"/>
      <dgm:spPr/>
      <dgm:t>
        <a:bodyPr/>
        <a:lstStyle/>
        <a:p>
          <a:endParaRPr lang="en-US"/>
        </a:p>
      </dgm:t>
    </dgm:pt>
    <dgm:pt modelId="{192C7647-D4B2-4D4F-8BD6-7DCA33CE8989}">
      <dgm:prSet/>
      <dgm:spPr/>
      <dgm:t>
        <a:bodyPr/>
        <a:lstStyle/>
        <a:p>
          <a:r>
            <a:rPr lang="en-US">
              <a:solidFill>
                <a:sysClr val="windowText" lastClr="000000"/>
              </a:solidFill>
            </a:rPr>
            <a:t>• Claiming land or structure under Section 179</a:t>
          </a:r>
        </a:p>
      </dgm:t>
    </dgm:pt>
    <dgm:pt modelId="{90F8F456-06D0-4A79-9E5E-92308C360B6A}" type="parTrans" cxnId="{1DBE9A6E-6379-4094-A80B-38FCCBF4F471}">
      <dgm:prSet/>
      <dgm:spPr/>
      <dgm:t>
        <a:bodyPr/>
        <a:lstStyle/>
        <a:p>
          <a:endParaRPr lang="en-US"/>
        </a:p>
      </dgm:t>
    </dgm:pt>
    <dgm:pt modelId="{825CF5B3-B892-47EB-8337-DA6C010DC859}" type="sibTrans" cxnId="{1DBE9A6E-6379-4094-A80B-38FCCBF4F471}">
      <dgm:prSet/>
      <dgm:spPr/>
      <dgm:t>
        <a:bodyPr/>
        <a:lstStyle/>
        <a:p>
          <a:endParaRPr lang="en-US"/>
        </a:p>
      </dgm:t>
    </dgm:pt>
    <dgm:pt modelId="{EF8B1EE1-230B-483D-9923-87FEA552392C}">
      <dgm:prSet/>
      <dgm:spPr/>
      <dgm:t>
        <a:bodyPr/>
        <a:lstStyle/>
        <a:p>
          <a:r>
            <a:rPr lang="en-US">
              <a:solidFill>
                <a:sysClr val="windowText" lastClr="000000"/>
              </a:solidFill>
            </a:rPr>
            <a:t>• Not placing items in service by year-end</a:t>
          </a:r>
        </a:p>
      </dgm:t>
    </dgm:pt>
    <dgm:pt modelId="{115A0027-6217-4A40-B0B3-D2FEEE5D8A38}" type="parTrans" cxnId="{43444F5B-645F-4D39-9500-A13E9BF5305B}">
      <dgm:prSet/>
      <dgm:spPr/>
      <dgm:t>
        <a:bodyPr/>
        <a:lstStyle/>
        <a:p>
          <a:endParaRPr lang="en-US"/>
        </a:p>
      </dgm:t>
    </dgm:pt>
    <dgm:pt modelId="{D31CCF5F-6A92-498B-B8DD-04706245D294}" type="sibTrans" cxnId="{43444F5B-645F-4D39-9500-A13E9BF5305B}">
      <dgm:prSet/>
      <dgm:spPr/>
      <dgm:t>
        <a:bodyPr/>
        <a:lstStyle/>
        <a:p>
          <a:endParaRPr lang="en-US"/>
        </a:p>
      </dgm:t>
    </dgm:pt>
    <dgm:pt modelId="{E8A55A76-CCD6-4DFF-B792-1CB7881408C6}">
      <dgm:prSet/>
      <dgm:spPr/>
      <dgm:t>
        <a:bodyPr/>
        <a:lstStyle/>
        <a:p>
          <a:r>
            <a:rPr lang="en-US">
              <a:solidFill>
                <a:sysClr val="windowText" lastClr="000000"/>
              </a:solidFill>
            </a:rPr>
            <a:t>• Ignoring cost segregation opportunities</a:t>
          </a:r>
        </a:p>
      </dgm:t>
    </dgm:pt>
    <dgm:pt modelId="{1F8E1E1B-2329-48B6-9EA6-4D4AF3B58D92}" type="parTrans" cxnId="{BDD2965F-75A2-4B7C-BEB2-B5606CB714EB}">
      <dgm:prSet/>
      <dgm:spPr/>
      <dgm:t>
        <a:bodyPr/>
        <a:lstStyle/>
        <a:p>
          <a:endParaRPr lang="en-US"/>
        </a:p>
      </dgm:t>
    </dgm:pt>
    <dgm:pt modelId="{93D6BD71-68E3-45C1-90EC-FFFBBB20024D}" type="sibTrans" cxnId="{BDD2965F-75A2-4B7C-BEB2-B5606CB714EB}">
      <dgm:prSet/>
      <dgm:spPr/>
      <dgm:t>
        <a:bodyPr/>
        <a:lstStyle/>
        <a:p>
          <a:endParaRPr lang="en-US"/>
        </a:p>
      </dgm:t>
    </dgm:pt>
    <dgm:pt modelId="{3F401049-2433-46DD-9C89-F69E37AEE9B1}">
      <dgm:prSet/>
      <dgm:spPr/>
      <dgm:t>
        <a:bodyPr/>
        <a:lstStyle/>
        <a:p>
          <a:r>
            <a:rPr lang="en-US">
              <a:solidFill>
                <a:sysClr val="windowText" lastClr="000000"/>
              </a:solidFill>
            </a:rPr>
            <a:t>• Missing deductions for short-term rentals</a:t>
          </a:r>
        </a:p>
      </dgm:t>
    </dgm:pt>
    <dgm:pt modelId="{E2D07305-AF64-4C09-858D-6616261D2E29}" type="parTrans" cxnId="{5EDF69DD-C875-4B9E-8D39-7DAD3731F280}">
      <dgm:prSet/>
      <dgm:spPr/>
      <dgm:t>
        <a:bodyPr/>
        <a:lstStyle/>
        <a:p>
          <a:endParaRPr lang="en-US"/>
        </a:p>
      </dgm:t>
    </dgm:pt>
    <dgm:pt modelId="{69AB6AF6-C1E6-44FB-9B21-940FEAF998BD}" type="sibTrans" cxnId="{5EDF69DD-C875-4B9E-8D39-7DAD3731F280}">
      <dgm:prSet/>
      <dgm:spPr/>
      <dgm:t>
        <a:bodyPr/>
        <a:lstStyle/>
        <a:p>
          <a:endParaRPr lang="en-US"/>
        </a:p>
      </dgm:t>
    </dgm:pt>
    <dgm:pt modelId="{2D9FDF4D-3CAB-4C3E-BDA5-4E892BFBC4BA}">
      <dgm:prSet/>
      <dgm:spPr/>
      <dgm:t>
        <a:bodyPr/>
        <a:lstStyle/>
        <a:p>
          <a:r>
            <a:rPr lang="en-US">
              <a:solidFill>
                <a:sysClr val="windowText" lastClr="000000"/>
              </a:solidFill>
            </a:rPr>
            <a:t>• Leverage short-term rental material participation rules</a:t>
          </a:r>
        </a:p>
      </dgm:t>
    </dgm:pt>
    <dgm:pt modelId="{C5D265C1-FEA4-4165-A636-F64176946DFD}" type="parTrans" cxnId="{BCD32FB7-1199-443F-9850-C47C0F5062CF}">
      <dgm:prSet/>
      <dgm:spPr/>
      <dgm:t>
        <a:bodyPr/>
        <a:lstStyle/>
        <a:p>
          <a:endParaRPr lang="en-US"/>
        </a:p>
      </dgm:t>
    </dgm:pt>
    <dgm:pt modelId="{D1D21EFF-58ED-489F-905B-76E3F64BFBAC}" type="sibTrans" cxnId="{BCD32FB7-1199-443F-9850-C47C0F5062CF}">
      <dgm:prSet/>
      <dgm:spPr/>
      <dgm:t>
        <a:bodyPr/>
        <a:lstStyle/>
        <a:p>
          <a:endParaRPr lang="en-US"/>
        </a:p>
      </dgm:t>
    </dgm:pt>
    <dgm:pt modelId="{738E1E90-3389-4C70-9099-C8F238A0113E}">
      <dgm:prSet/>
      <dgm:spPr/>
      <dgm:t>
        <a:bodyPr/>
        <a:lstStyle/>
        <a:p>
          <a:r>
            <a:rPr lang="en-US">
              <a:solidFill>
                <a:sysClr val="windowText" lastClr="000000"/>
              </a:solidFill>
            </a:rPr>
            <a:t>• Pair with Augusta Rule or home office deduction</a:t>
          </a:r>
        </a:p>
      </dgm:t>
    </dgm:pt>
    <dgm:pt modelId="{A9C5F6C0-6495-457B-BA34-5D51A5F145DB}" type="parTrans" cxnId="{FCEEE7AD-4A6C-438E-9CB1-8EDC438C0E20}">
      <dgm:prSet/>
      <dgm:spPr/>
      <dgm:t>
        <a:bodyPr/>
        <a:lstStyle/>
        <a:p>
          <a:endParaRPr lang="en-US"/>
        </a:p>
      </dgm:t>
    </dgm:pt>
    <dgm:pt modelId="{A4905B0F-8355-401B-8C09-F7AFF3ED102D}" type="sibTrans" cxnId="{FCEEE7AD-4A6C-438E-9CB1-8EDC438C0E20}">
      <dgm:prSet/>
      <dgm:spPr/>
      <dgm:t>
        <a:bodyPr/>
        <a:lstStyle/>
        <a:p>
          <a:endParaRPr lang="en-US"/>
        </a:p>
      </dgm:t>
    </dgm:pt>
    <dgm:pt modelId="{6BF157FE-B771-41CF-9D55-F37E246475D7}" type="pres">
      <dgm:prSet presAssocID="{25D491B4-F830-46CD-B0EE-3168991A995A}" presName="linear" presStyleCnt="0">
        <dgm:presLayoutVars>
          <dgm:animLvl val="lvl"/>
          <dgm:resizeHandles val="exact"/>
        </dgm:presLayoutVars>
      </dgm:prSet>
      <dgm:spPr/>
    </dgm:pt>
    <dgm:pt modelId="{B44FC860-DE82-4FB0-A748-D1A7B7146460}" type="pres">
      <dgm:prSet presAssocID="{192C7647-D4B2-4D4F-8BD6-7DCA33CE8989}" presName="parentText" presStyleLbl="node1" presStyleIdx="0" presStyleCnt="6">
        <dgm:presLayoutVars>
          <dgm:chMax val="0"/>
          <dgm:bulletEnabled val="1"/>
        </dgm:presLayoutVars>
      </dgm:prSet>
      <dgm:spPr/>
    </dgm:pt>
    <dgm:pt modelId="{757F6A76-B9D9-4C4E-8C68-59552E45750D}" type="pres">
      <dgm:prSet presAssocID="{825CF5B3-B892-47EB-8337-DA6C010DC859}" presName="spacer" presStyleCnt="0"/>
      <dgm:spPr/>
    </dgm:pt>
    <dgm:pt modelId="{319D1573-6870-4C13-BF50-9565BE396BC6}" type="pres">
      <dgm:prSet presAssocID="{EF8B1EE1-230B-483D-9923-87FEA552392C}" presName="parentText" presStyleLbl="node1" presStyleIdx="1" presStyleCnt="6">
        <dgm:presLayoutVars>
          <dgm:chMax val="0"/>
          <dgm:bulletEnabled val="1"/>
        </dgm:presLayoutVars>
      </dgm:prSet>
      <dgm:spPr/>
    </dgm:pt>
    <dgm:pt modelId="{2AFA04A6-3530-46E7-8A51-209C29778426}" type="pres">
      <dgm:prSet presAssocID="{D31CCF5F-6A92-498B-B8DD-04706245D294}" presName="spacer" presStyleCnt="0"/>
      <dgm:spPr/>
    </dgm:pt>
    <dgm:pt modelId="{A6B24798-1978-4BB7-9358-9F453ADDC4F9}" type="pres">
      <dgm:prSet presAssocID="{E8A55A76-CCD6-4DFF-B792-1CB7881408C6}" presName="parentText" presStyleLbl="node1" presStyleIdx="2" presStyleCnt="6">
        <dgm:presLayoutVars>
          <dgm:chMax val="0"/>
          <dgm:bulletEnabled val="1"/>
        </dgm:presLayoutVars>
      </dgm:prSet>
      <dgm:spPr/>
    </dgm:pt>
    <dgm:pt modelId="{83D64838-82B2-4872-8CC5-0FFF107DFD83}" type="pres">
      <dgm:prSet presAssocID="{93D6BD71-68E3-45C1-90EC-FFFBBB20024D}" presName="spacer" presStyleCnt="0"/>
      <dgm:spPr/>
    </dgm:pt>
    <dgm:pt modelId="{CFC4124B-32ED-4A0E-9EBE-FAADAAE79CB4}" type="pres">
      <dgm:prSet presAssocID="{3F401049-2433-46DD-9C89-F69E37AEE9B1}" presName="parentText" presStyleLbl="node1" presStyleIdx="3" presStyleCnt="6">
        <dgm:presLayoutVars>
          <dgm:chMax val="0"/>
          <dgm:bulletEnabled val="1"/>
        </dgm:presLayoutVars>
      </dgm:prSet>
      <dgm:spPr/>
    </dgm:pt>
    <dgm:pt modelId="{EA07194B-B0AF-4DA1-9AD1-945B00867DF0}" type="pres">
      <dgm:prSet presAssocID="{69AB6AF6-C1E6-44FB-9B21-940FEAF998BD}" presName="spacer" presStyleCnt="0"/>
      <dgm:spPr/>
    </dgm:pt>
    <dgm:pt modelId="{A0D2A162-B566-4243-BF01-49B3E89A111B}" type="pres">
      <dgm:prSet presAssocID="{2D9FDF4D-3CAB-4C3E-BDA5-4E892BFBC4BA}" presName="parentText" presStyleLbl="node1" presStyleIdx="4" presStyleCnt="6">
        <dgm:presLayoutVars>
          <dgm:chMax val="0"/>
          <dgm:bulletEnabled val="1"/>
        </dgm:presLayoutVars>
      </dgm:prSet>
      <dgm:spPr/>
    </dgm:pt>
    <dgm:pt modelId="{EE21C5AB-51C1-408C-A0F0-A876DA37E9AB}" type="pres">
      <dgm:prSet presAssocID="{D1D21EFF-58ED-489F-905B-76E3F64BFBAC}" presName="spacer" presStyleCnt="0"/>
      <dgm:spPr/>
    </dgm:pt>
    <dgm:pt modelId="{B5471885-0648-40A6-A82A-D2927E8EAF5A}" type="pres">
      <dgm:prSet presAssocID="{738E1E90-3389-4C70-9099-C8F238A0113E}" presName="parentText" presStyleLbl="node1" presStyleIdx="5" presStyleCnt="6">
        <dgm:presLayoutVars>
          <dgm:chMax val="0"/>
          <dgm:bulletEnabled val="1"/>
        </dgm:presLayoutVars>
      </dgm:prSet>
      <dgm:spPr/>
    </dgm:pt>
  </dgm:ptLst>
  <dgm:cxnLst>
    <dgm:cxn modelId="{59727B09-0FA7-4081-89DD-BEF702D16D8F}" type="presOf" srcId="{EF8B1EE1-230B-483D-9923-87FEA552392C}" destId="{319D1573-6870-4C13-BF50-9565BE396BC6}" srcOrd="0" destOrd="0" presId="urn:microsoft.com/office/officeart/2005/8/layout/vList2"/>
    <dgm:cxn modelId="{9A40072D-E4F6-40B0-B04A-6E1BF12C0BEF}" type="presOf" srcId="{3F401049-2433-46DD-9C89-F69E37AEE9B1}" destId="{CFC4124B-32ED-4A0E-9EBE-FAADAAE79CB4}" srcOrd="0" destOrd="0" presId="urn:microsoft.com/office/officeart/2005/8/layout/vList2"/>
    <dgm:cxn modelId="{43444F5B-645F-4D39-9500-A13E9BF5305B}" srcId="{25D491B4-F830-46CD-B0EE-3168991A995A}" destId="{EF8B1EE1-230B-483D-9923-87FEA552392C}" srcOrd="1" destOrd="0" parTransId="{115A0027-6217-4A40-B0B3-D2FEEE5D8A38}" sibTransId="{D31CCF5F-6A92-498B-B8DD-04706245D294}"/>
    <dgm:cxn modelId="{BDD2965F-75A2-4B7C-BEB2-B5606CB714EB}" srcId="{25D491B4-F830-46CD-B0EE-3168991A995A}" destId="{E8A55A76-CCD6-4DFF-B792-1CB7881408C6}" srcOrd="2" destOrd="0" parTransId="{1F8E1E1B-2329-48B6-9EA6-4D4AF3B58D92}" sibTransId="{93D6BD71-68E3-45C1-90EC-FFFBBB20024D}"/>
    <dgm:cxn modelId="{1DBE9A6E-6379-4094-A80B-38FCCBF4F471}" srcId="{25D491B4-F830-46CD-B0EE-3168991A995A}" destId="{192C7647-D4B2-4D4F-8BD6-7DCA33CE8989}" srcOrd="0" destOrd="0" parTransId="{90F8F456-06D0-4A79-9E5E-92308C360B6A}" sibTransId="{825CF5B3-B892-47EB-8337-DA6C010DC859}"/>
    <dgm:cxn modelId="{60A81955-0D55-4736-9289-5AA067615ACA}" type="presOf" srcId="{2D9FDF4D-3CAB-4C3E-BDA5-4E892BFBC4BA}" destId="{A0D2A162-B566-4243-BF01-49B3E89A111B}" srcOrd="0" destOrd="0" presId="urn:microsoft.com/office/officeart/2005/8/layout/vList2"/>
    <dgm:cxn modelId="{DAB2878E-82B9-43A7-BF92-0AFBCF09066B}" type="presOf" srcId="{192C7647-D4B2-4D4F-8BD6-7DCA33CE8989}" destId="{B44FC860-DE82-4FB0-A748-D1A7B7146460}" srcOrd="0" destOrd="0" presId="urn:microsoft.com/office/officeart/2005/8/layout/vList2"/>
    <dgm:cxn modelId="{DE3C25A5-DAE5-4DAB-A9B9-D70BABB33CFD}" type="presOf" srcId="{738E1E90-3389-4C70-9099-C8F238A0113E}" destId="{B5471885-0648-40A6-A82A-D2927E8EAF5A}" srcOrd="0" destOrd="0" presId="urn:microsoft.com/office/officeart/2005/8/layout/vList2"/>
    <dgm:cxn modelId="{ACC6F1AC-C484-4B72-B636-9025BDAECC1D}" type="presOf" srcId="{E8A55A76-CCD6-4DFF-B792-1CB7881408C6}" destId="{A6B24798-1978-4BB7-9358-9F453ADDC4F9}" srcOrd="0" destOrd="0" presId="urn:microsoft.com/office/officeart/2005/8/layout/vList2"/>
    <dgm:cxn modelId="{325F46AD-8A98-4154-887E-72BD9B6A4407}" type="presOf" srcId="{25D491B4-F830-46CD-B0EE-3168991A995A}" destId="{6BF157FE-B771-41CF-9D55-F37E246475D7}" srcOrd="0" destOrd="0" presId="urn:microsoft.com/office/officeart/2005/8/layout/vList2"/>
    <dgm:cxn modelId="{FCEEE7AD-4A6C-438E-9CB1-8EDC438C0E20}" srcId="{25D491B4-F830-46CD-B0EE-3168991A995A}" destId="{738E1E90-3389-4C70-9099-C8F238A0113E}" srcOrd="5" destOrd="0" parTransId="{A9C5F6C0-6495-457B-BA34-5D51A5F145DB}" sibTransId="{A4905B0F-8355-401B-8C09-F7AFF3ED102D}"/>
    <dgm:cxn modelId="{BCD32FB7-1199-443F-9850-C47C0F5062CF}" srcId="{25D491B4-F830-46CD-B0EE-3168991A995A}" destId="{2D9FDF4D-3CAB-4C3E-BDA5-4E892BFBC4BA}" srcOrd="4" destOrd="0" parTransId="{C5D265C1-FEA4-4165-A636-F64176946DFD}" sibTransId="{D1D21EFF-58ED-489F-905B-76E3F64BFBAC}"/>
    <dgm:cxn modelId="{5EDF69DD-C875-4B9E-8D39-7DAD3731F280}" srcId="{25D491B4-F830-46CD-B0EE-3168991A995A}" destId="{3F401049-2433-46DD-9C89-F69E37AEE9B1}" srcOrd="3" destOrd="0" parTransId="{E2D07305-AF64-4C09-858D-6616261D2E29}" sibTransId="{69AB6AF6-C1E6-44FB-9B21-940FEAF998BD}"/>
    <dgm:cxn modelId="{151A262D-11CA-4968-BA4F-BC12BAD6286B}" type="presParOf" srcId="{6BF157FE-B771-41CF-9D55-F37E246475D7}" destId="{B44FC860-DE82-4FB0-A748-D1A7B7146460}" srcOrd="0" destOrd="0" presId="urn:microsoft.com/office/officeart/2005/8/layout/vList2"/>
    <dgm:cxn modelId="{EE15A8AB-458E-4D53-BA4D-4938098EF2F4}" type="presParOf" srcId="{6BF157FE-B771-41CF-9D55-F37E246475D7}" destId="{757F6A76-B9D9-4C4E-8C68-59552E45750D}" srcOrd="1" destOrd="0" presId="urn:microsoft.com/office/officeart/2005/8/layout/vList2"/>
    <dgm:cxn modelId="{BDA186FC-6BA5-46F1-834A-8D2E144C40D4}" type="presParOf" srcId="{6BF157FE-B771-41CF-9D55-F37E246475D7}" destId="{319D1573-6870-4C13-BF50-9565BE396BC6}" srcOrd="2" destOrd="0" presId="urn:microsoft.com/office/officeart/2005/8/layout/vList2"/>
    <dgm:cxn modelId="{E85B3A55-DB83-4BFF-9813-5B5257902CBC}" type="presParOf" srcId="{6BF157FE-B771-41CF-9D55-F37E246475D7}" destId="{2AFA04A6-3530-46E7-8A51-209C29778426}" srcOrd="3" destOrd="0" presId="urn:microsoft.com/office/officeart/2005/8/layout/vList2"/>
    <dgm:cxn modelId="{AA100321-140C-4C9B-8E7C-114F38A298D8}" type="presParOf" srcId="{6BF157FE-B771-41CF-9D55-F37E246475D7}" destId="{A6B24798-1978-4BB7-9358-9F453ADDC4F9}" srcOrd="4" destOrd="0" presId="urn:microsoft.com/office/officeart/2005/8/layout/vList2"/>
    <dgm:cxn modelId="{4CFB9747-11EA-4CCA-8562-3BE42486486C}" type="presParOf" srcId="{6BF157FE-B771-41CF-9D55-F37E246475D7}" destId="{83D64838-82B2-4872-8CC5-0FFF107DFD83}" srcOrd="5" destOrd="0" presId="urn:microsoft.com/office/officeart/2005/8/layout/vList2"/>
    <dgm:cxn modelId="{02CAA6BD-65BE-4E53-B7E1-2B84E4F6E263}" type="presParOf" srcId="{6BF157FE-B771-41CF-9D55-F37E246475D7}" destId="{CFC4124B-32ED-4A0E-9EBE-FAADAAE79CB4}" srcOrd="6" destOrd="0" presId="urn:microsoft.com/office/officeart/2005/8/layout/vList2"/>
    <dgm:cxn modelId="{BC40910C-690B-4B10-B6A5-64E6345B5213}" type="presParOf" srcId="{6BF157FE-B771-41CF-9D55-F37E246475D7}" destId="{EA07194B-B0AF-4DA1-9AD1-945B00867DF0}" srcOrd="7" destOrd="0" presId="urn:microsoft.com/office/officeart/2005/8/layout/vList2"/>
    <dgm:cxn modelId="{50CBAEC0-1FCC-4BE4-BC5A-D7405AB13620}" type="presParOf" srcId="{6BF157FE-B771-41CF-9D55-F37E246475D7}" destId="{A0D2A162-B566-4243-BF01-49B3E89A111B}" srcOrd="8" destOrd="0" presId="urn:microsoft.com/office/officeart/2005/8/layout/vList2"/>
    <dgm:cxn modelId="{A507DBAC-EBBA-4CCD-AFC1-E3B5629FDF71}" type="presParOf" srcId="{6BF157FE-B771-41CF-9D55-F37E246475D7}" destId="{EE21C5AB-51C1-408C-A0F0-A876DA37E9AB}" srcOrd="9" destOrd="0" presId="urn:microsoft.com/office/officeart/2005/8/layout/vList2"/>
    <dgm:cxn modelId="{5F38404D-3003-4761-93A1-0FA375683A98}" type="presParOf" srcId="{6BF157FE-B771-41CF-9D55-F37E246475D7}" destId="{B5471885-0648-40A6-A82A-D2927E8EAF5A}"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E3D3D1-BCFD-46A0-8537-89BE40D46949}" type="doc">
      <dgm:prSet loTypeId="urn:microsoft.com/office/officeart/2005/8/layout/vList2" loCatId="list" qsTypeId="urn:microsoft.com/office/officeart/2005/8/quickstyle/simple1" qsCatId="simple" csTypeId="urn:microsoft.com/office/officeart/2005/8/colors/accent3_3" csCatId="accent3"/>
      <dgm:spPr/>
      <dgm:t>
        <a:bodyPr/>
        <a:lstStyle/>
        <a:p>
          <a:endParaRPr lang="en-US"/>
        </a:p>
      </dgm:t>
    </dgm:pt>
    <dgm:pt modelId="{A02657B0-7693-4D0D-9E5B-87CD629D680F}">
      <dgm:prSet/>
      <dgm:spPr/>
      <dgm:t>
        <a:bodyPr/>
        <a:lstStyle/>
        <a:p>
          <a:r>
            <a:rPr lang="en-US">
              <a:solidFill>
                <a:sysClr val="windowText" lastClr="000000"/>
              </a:solidFill>
            </a:rPr>
            <a:t>Lower rates for those under income thresholds.</a:t>
          </a:r>
        </a:p>
      </dgm:t>
    </dgm:pt>
    <dgm:pt modelId="{DD9F52AF-00A8-415B-AEAD-DF88FED53B7E}" type="parTrans" cxnId="{0384ACB3-E06C-449F-B286-A2C7C58076EE}">
      <dgm:prSet/>
      <dgm:spPr/>
      <dgm:t>
        <a:bodyPr/>
        <a:lstStyle/>
        <a:p>
          <a:endParaRPr lang="en-US"/>
        </a:p>
      </dgm:t>
    </dgm:pt>
    <dgm:pt modelId="{3059971C-D379-42E8-BD1F-EA0E5F09FF18}" type="sibTrans" cxnId="{0384ACB3-E06C-449F-B286-A2C7C58076EE}">
      <dgm:prSet/>
      <dgm:spPr/>
      <dgm:t>
        <a:bodyPr/>
        <a:lstStyle/>
        <a:p>
          <a:endParaRPr lang="en-US"/>
        </a:p>
      </dgm:t>
    </dgm:pt>
    <dgm:pt modelId="{1D6A3080-BFE8-4E5F-8E38-6D0C7C1540B9}">
      <dgm:prSet/>
      <dgm:spPr/>
      <dgm:t>
        <a:bodyPr/>
        <a:lstStyle/>
        <a:p>
          <a:r>
            <a:rPr lang="en-US">
              <a:solidFill>
                <a:sysClr val="windowText" lastClr="000000"/>
              </a:solidFill>
            </a:rPr>
            <a:t>Income stacking strategies to qualify for lower rates. Shift other income/deductions to qualify.</a:t>
          </a:r>
        </a:p>
      </dgm:t>
    </dgm:pt>
    <dgm:pt modelId="{6CB66EA3-2532-413C-B519-23E4A7F4C7CE}" type="parTrans" cxnId="{E2D44B1D-11F7-4486-A980-C107CCF5154A}">
      <dgm:prSet/>
      <dgm:spPr/>
      <dgm:t>
        <a:bodyPr/>
        <a:lstStyle/>
        <a:p>
          <a:endParaRPr lang="en-US"/>
        </a:p>
      </dgm:t>
    </dgm:pt>
    <dgm:pt modelId="{94F3B787-A786-4FD8-9DAA-377D1A152BB8}" type="sibTrans" cxnId="{E2D44B1D-11F7-4486-A980-C107CCF5154A}">
      <dgm:prSet/>
      <dgm:spPr/>
      <dgm:t>
        <a:bodyPr/>
        <a:lstStyle/>
        <a:p>
          <a:endParaRPr lang="en-US"/>
        </a:p>
      </dgm:t>
    </dgm:pt>
    <dgm:pt modelId="{8B8F8221-4D75-415B-A26B-67E96858ACF4}">
      <dgm:prSet/>
      <dgm:spPr/>
      <dgm:t>
        <a:bodyPr/>
        <a:lstStyle/>
        <a:p>
          <a:r>
            <a:rPr lang="en-US">
              <a:solidFill>
                <a:sysClr val="windowText" lastClr="000000"/>
              </a:solidFill>
            </a:rPr>
            <a:t>Gifting &amp; trust planning for appreciated assets before rates shift again</a:t>
          </a:r>
        </a:p>
      </dgm:t>
    </dgm:pt>
    <dgm:pt modelId="{AB6FFA78-3EB7-45B0-A3F7-3051F00C2785}" type="parTrans" cxnId="{1ECA6296-F5FD-4CB0-A75B-01EA44B2AD32}">
      <dgm:prSet/>
      <dgm:spPr/>
      <dgm:t>
        <a:bodyPr/>
        <a:lstStyle/>
        <a:p>
          <a:endParaRPr lang="en-US"/>
        </a:p>
      </dgm:t>
    </dgm:pt>
    <dgm:pt modelId="{0F34FA3A-B055-4948-93D0-87E0BDC8A9CF}" type="sibTrans" cxnId="{1ECA6296-F5FD-4CB0-A75B-01EA44B2AD32}">
      <dgm:prSet/>
      <dgm:spPr/>
      <dgm:t>
        <a:bodyPr/>
        <a:lstStyle/>
        <a:p>
          <a:endParaRPr lang="en-US"/>
        </a:p>
      </dgm:t>
    </dgm:pt>
    <dgm:pt modelId="{1B3E86D1-B315-4578-9C80-4A8C56503F38}">
      <dgm:prSet/>
      <dgm:spPr/>
      <dgm:t>
        <a:bodyPr/>
        <a:lstStyle/>
        <a:p>
          <a:r>
            <a:rPr lang="en-US">
              <a:solidFill>
                <a:sysClr val="windowText" lastClr="000000"/>
              </a:solidFill>
            </a:rPr>
            <a:t>Tying gains to Opportunity Zone reinvestments</a:t>
          </a:r>
        </a:p>
      </dgm:t>
    </dgm:pt>
    <dgm:pt modelId="{71A8CADE-0132-4C9A-9B50-ECEFCD85476D}" type="parTrans" cxnId="{8E057452-112A-40B8-A8CD-06E7941C863A}">
      <dgm:prSet/>
      <dgm:spPr/>
      <dgm:t>
        <a:bodyPr/>
        <a:lstStyle/>
        <a:p>
          <a:endParaRPr lang="en-US"/>
        </a:p>
      </dgm:t>
    </dgm:pt>
    <dgm:pt modelId="{7C14058B-5C0C-415E-98E2-B3F58E4C79CB}" type="sibTrans" cxnId="{8E057452-112A-40B8-A8CD-06E7941C863A}">
      <dgm:prSet/>
      <dgm:spPr/>
      <dgm:t>
        <a:bodyPr/>
        <a:lstStyle/>
        <a:p>
          <a:endParaRPr lang="en-US"/>
        </a:p>
      </dgm:t>
    </dgm:pt>
    <dgm:pt modelId="{8E33FB7F-61FE-455F-8486-B59170ACD34E}" type="pres">
      <dgm:prSet presAssocID="{89E3D3D1-BCFD-46A0-8537-89BE40D46949}" presName="linear" presStyleCnt="0">
        <dgm:presLayoutVars>
          <dgm:animLvl val="lvl"/>
          <dgm:resizeHandles val="exact"/>
        </dgm:presLayoutVars>
      </dgm:prSet>
      <dgm:spPr/>
    </dgm:pt>
    <dgm:pt modelId="{6062479A-17E4-44B4-B1DB-E04D4B031790}" type="pres">
      <dgm:prSet presAssocID="{A02657B0-7693-4D0D-9E5B-87CD629D680F}" presName="parentText" presStyleLbl="node1" presStyleIdx="0" presStyleCnt="4">
        <dgm:presLayoutVars>
          <dgm:chMax val="0"/>
          <dgm:bulletEnabled val="1"/>
        </dgm:presLayoutVars>
      </dgm:prSet>
      <dgm:spPr/>
    </dgm:pt>
    <dgm:pt modelId="{58B43955-8536-4F28-A795-EEE3F15B1152}" type="pres">
      <dgm:prSet presAssocID="{3059971C-D379-42E8-BD1F-EA0E5F09FF18}" presName="spacer" presStyleCnt="0"/>
      <dgm:spPr/>
    </dgm:pt>
    <dgm:pt modelId="{C62FCC42-B625-4B0F-95F3-B9B4B03ADDD5}" type="pres">
      <dgm:prSet presAssocID="{1D6A3080-BFE8-4E5F-8E38-6D0C7C1540B9}" presName="parentText" presStyleLbl="node1" presStyleIdx="1" presStyleCnt="4">
        <dgm:presLayoutVars>
          <dgm:chMax val="0"/>
          <dgm:bulletEnabled val="1"/>
        </dgm:presLayoutVars>
      </dgm:prSet>
      <dgm:spPr/>
    </dgm:pt>
    <dgm:pt modelId="{359EC01B-0F19-4994-80D7-7E9503432C60}" type="pres">
      <dgm:prSet presAssocID="{94F3B787-A786-4FD8-9DAA-377D1A152BB8}" presName="spacer" presStyleCnt="0"/>
      <dgm:spPr/>
    </dgm:pt>
    <dgm:pt modelId="{DEAEEE8E-2CFF-4160-9FEE-6B0F918567BD}" type="pres">
      <dgm:prSet presAssocID="{8B8F8221-4D75-415B-A26B-67E96858ACF4}" presName="parentText" presStyleLbl="node1" presStyleIdx="2" presStyleCnt="4">
        <dgm:presLayoutVars>
          <dgm:chMax val="0"/>
          <dgm:bulletEnabled val="1"/>
        </dgm:presLayoutVars>
      </dgm:prSet>
      <dgm:spPr/>
    </dgm:pt>
    <dgm:pt modelId="{93501189-6916-460B-80AB-3D489EB1115F}" type="pres">
      <dgm:prSet presAssocID="{0F34FA3A-B055-4948-93D0-87E0BDC8A9CF}" presName="spacer" presStyleCnt="0"/>
      <dgm:spPr/>
    </dgm:pt>
    <dgm:pt modelId="{3B10DC2E-63B3-43CC-87AE-621A6E9F10ED}" type="pres">
      <dgm:prSet presAssocID="{1B3E86D1-B315-4578-9C80-4A8C56503F38}" presName="parentText" presStyleLbl="node1" presStyleIdx="3" presStyleCnt="4">
        <dgm:presLayoutVars>
          <dgm:chMax val="0"/>
          <dgm:bulletEnabled val="1"/>
        </dgm:presLayoutVars>
      </dgm:prSet>
      <dgm:spPr/>
    </dgm:pt>
  </dgm:ptLst>
  <dgm:cxnLst>
    <dgm:cxn modelId="{E2D44B1D-11F7-4486-A980-C107CCF5154A}" srcId="{89E3D3D1-BCFD-46A0-8537-89BE40D46949}" destId="{1D6A3080-BFE8-4E5F-8E38-6D0C7C1540B9}" srcOrd="1" destOrd="0" parTransId="{6CB66EA3-2532-413C-B519-23E4A7F4C7CE}" sibTransId="{94F3B787-A786-4FD8-9DAA-377D1A152BB8}"/>
    <dgm:cxn modelId="{CBF95E5E-A88F-495F-BCB7-F00043DC47C4}" type="presOf" srcId="{A02657B0-7693-4D0D-9E5B-87CD629D680F}" destId="{6062479A-17E4-44B4-B1DB-E04D4B031790}" srcOrd="0" destOrd="0" presId="urn:microsoft.com/office/officeart/2005/8/layout/vList2"/>
    <dgm:cxn modelId="{8D2E3F51-DF89-4306-8EE2-616BBA757A56}" type="presOf" srcId="{1B3E86D1-B315-4578-9C80-4A8C56503F38}" destId="{3B10DC2E-63B3-43CC-87AE-621A6E9F10ED}" srcOrd="0" destOrd="0" presId="urn:microsoft.com/office/officeart/2005/8/layout/vList2"/>
    <dgm:cxn modelId="{8E057452-112A-40B8-A8CD-06E7941C863A}" srcId="{89E3D3D1-BCFD-46A0-8537-89BE40D46949}" destId="{1B3E86D1-B315-4578-9C80-4A8C56503F38}" srcOrd="3" destOrd="0" parTransId="{71A8CADE-0132-4C9A-9B50-ECEFCD85476D}" sibTransId="{7C14058B-5C0C-415E-98E2-B3F58E4C79CB}"/>
    <dgm:cxn modelId="{50125A58-6A2F-4125-81CC-98C24F3EE347}" type="presOf" srcId="{8B8F8221-4D75-415B-A26B-67E96858ACF4}" destId="{DEAEEE8E-2CFF-4160-9FEE-6B0F918567BD}" srcOrd="0" destOrd="0" presId="urn:microsoft.com/office/officeart/2005/8/layout/vList2"/>
    <dgm:cxn modelId="{1ECA6296-F5FD-4CB0-A75B-01EA44B2AD32}" srcId="{89E3D3D1-BCFD-46A0-8537-89BE40D46949}" destId="{8B8F8221-4D75-415B-A26B-67E96858ACF4}" srcOrd="2" destOrd="0" parTransId="{AB6FFA78-3EB7-45B0-A3F7-3051F00C2785}" sibTransId="{0F34FA3A-B055-4948-93D0-87E0BDC8A9CF}"/>
    <dgm:cxn modelId="{8F5277A6-4AD9-4AE2-91DF-C839CA98705B}" type="presOf" srcId="{89E3D3D1-BCFD-46A0-8537-89BE40D46949}" destId="{8E33FB7F-61FE-455F-8486-B59170ACD34E}" srcOrd="0" destOrd="0" presId="urn:microsoft.com/office/officeart/2005/8/layout/vList2"/>
    <dgm:cxn modelId="{0384ACB3-E06C-449F-B286-A2C7C58076EE}" srcId="{89E3D3D1-BCFD-46A0-8537-89BE40D46949}" destId="{A02657B0-7693-4D0D-9E5B-87CD629D680F}" srcOrd="0" destOrd="0" parTransId="{DD9F52AF-00A8-415B-AEAD-DF88FED53B7E}" sibTransId="{3059971C-D379-42E8-BD1F-EA0E5F09FF18}"/>
    <dgm:cxn modelId="{7BB93AF7-6430-4500-9A14-977DB4C253FE}" type="presOf" srcId="{1D6A3080-BFE8-4E5F-8E38-6D0C7C1540B9}" destId="{C62FCC42-B625-4B0F-95F3-B9B4B03ADDD5}" srcOrd="0" destOrd="0" presId="urn:microsoft.com/office/officeart/2005/8/layout/vList2"/>
    <dgm:cxn modelId="{FFF65875-3B83-4115-816D-2AFBE6FFD629}" type="presParOf" srcId="{8E33FB7F-61FE-455F-8486-B59170ACD34E}" destId="{6062479A-17E4-44B4-B1DB-E04D4B031790}" srcOrd="0" destOrd="0" presId="urn:microsoft.com/office/officeart/2005/8/layout/vList2"/>
    <dgm:cxn modelId="{981B7459-1FC7-485D-B4A6-5B6C71456227}" type="presParOf" srcId="{8E33FB7F-61FE-455F-8486-B59170ACD34E}" destId="{58B43955-8536-4F28-A795-EEE3F15B1152}" srcOrd="1" destOrd="0" presId="urn:microsoft.com/office/officeart/2005/8/layout/vList2"/>
    <dgm:cxn modelId="{8262D4D4-5D57-4CC2-BE6F-7A13D39228D3}" type="presParOf" srcId="{8E33FB7F-61FE-455F-8486-B59170ACD34E}" destId="{C62FCC42-B625-4B0F-95F3-B9B4B03ADDD5}" srcOrd="2" destOrd="0" presId="urn:microsoft.com/office/officeart/2005/8/layout/vList2"/>
    <dgm:cxn modelId="{04DBF315-D144-41F5-ABC0-843B165F7ADC}" type="presParOf" srcId="{8E33FB7F-61FE-455F-8486-B59170ACD34E}" destId="{359EC01B-0F19-4994-80D7-7E9503432C60}" srcOrd="3" destOrd="0" presId="urn:microsoft.com/office/officeart/2005/8/layout/vList2"/>
    <dgm:cxn modelId="{335CAC02-AA2A-431A-8C8C-9475CD59A416}" type="presParOf" srcId="{8E33FB7F-61FE-455F-8486-B59170ACD34E}" destId="{DEAEEE8E-2CFF-4160-9FEE-6B0F918567BD}" srcOrd="4" destOrd="0" presId="urn:microsoft.com/office/officeart/2005/8/layout/vList2"/>
    <dgm:cxn modelId="{2A7D28F1-DE33-4D99-AB85-E6A5207DB623}" type="presParOf" srcId="{8E33FB7F-61FE-455F-8486-B59170ACD34E}" destId="{93501189-6916-460B-80AB-3D489EB1115F}" srcOrd="5" destOrd="0" presId="urn:microsoft.com/office/officeart/2005/8/layout/vList2"/>
    <dgm:cxn modelId="{BF79925B-BC5E-4352-9E4B-AAD5E0119CF0}" type="presParOf" srcId="{8E33FB7F-61FE-455F-8486-B59170ACD34E}" destId="{3B10DC2E-63B3-43CC-87AE-621A6E9F10E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5E1C4-393B-4FAA-BB90-6C9CE895B382}">
      <dsp:nvSpPr>
        <dsp:cNvPr id="0" name=""/>
        <dsp:cNvSpPr/>
      </dsp:nvSpPr>
      <dsp:spPr>
        <a:xfrm>
          <a:off x="0" y="151023"/>
          <a:ext cx="4941945" cy="4941945"/>
        </a:xfrm>
        <a:prstGeom prst="diamond">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73566D-9CE4-4D56-9F34-A1CD26F894E6}">
      <dsp:nvSpPr>
        <dsp:cNvPr id="0" name=""/>
        <dsp:cNvSpPr/>
      </dsp:nvSpPr>
      <dsp:spPr>
        <a:xfrm>
          <a:off x="469484" y="620508"/>
          <a:ext cx="1927358" cy="192735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Tech professionals with RSUs &amp; bonuses</a:t>
          </a:r>
        </a:p>
      </dsp:txBody>
      <dsp:txXfrm>
        <a:off x="563570" y="714594"/>
        <a:ext cx="1739186" cy="1739186"/>
      </dsp:txXfrm>
    </dsp:sp>
    <dsp:sp modelId="{EA5729EE-042F-47FB-864B-A21B5443DBEE}">
      <dsp:nvSpPr>
        <dsp:cNvPr id="0" name=""/>
        <dsp:cNvSpPr/>
      </dsp:nvSpPr>
      <dsp:spPr>
        <a:xfrm>
          <a:off x="2545101" y="620508"/>
          <a:ext cx="1927358" cy="192735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Real estate investors</a:t>
          </a:r>
        </a:p>
      </dsp:txBody>
      <dsp:txXfrm>
        <a:off x="2639187" y="714594"/>
        <a:ext cx="1739186" cy="1739186"/>
      </dsp:txXfrm>
    </dsp:sp>
    <dsp:sp modelId="{12DA0837-F426-41C0-B399-695DF0961AFE}">
      <dsp:nvSpPr>
        <dsp:cNvPr id="0" name=""/>
        <dsp:cNvSpPr/>
      </dsp:nvSpPr>
      <dsp:spPr>
        <a:xfrm>
          <a:off x="469484" y="2696125"/>
          <a:ext cx="1927358" cy="192735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High-income earners ($200K+)</a:t>
          </a:r>
        </a:p>
      </dsp:txBody>
      <dsp:txXfrm>
        <a:off x="563570" y="2790211"/>
        <a:ext cx="1739186" cy="1739186"/>
      </dsp:txXfrm>
    </dsp:sp>
    <dsp:sp modelId="{5BFEAFE1-EE83-420E-8671-68838DAFB990}">
      <dsp:nvSpPr>
        <dsp:cNvPr id="0" name=""/>
        <dsp:cNvSpPr/>
      </dsp:nvSpPr>
      <dsp:spPr>
        <a:xfrm>
          <a:off x="2545101" y="2696125"/>
          <a:ext cx="1927358" cy="192735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Anyone planning a major asset sale</a:t>
          </a:r>
        </a:p>
      </dsp:txBody>
      <dsp:txXfrm>
        <a:off x="2639187" y="2790211"/>
        <a:ext cx="1739186" cy="17391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4FC860-DE82-4FB0-A748-D1A7B7146460}">
      <dsp:nvSpPr>
        <dsp:cNvPr id="0" name=""/>
        <dsp:cNvSpPr/>
      </dsp:nvSpPr>
      <dsp:spPr>
        <a:xfrm>
          <a:off x="0" y="125796"/>
          <a:ext cx="8229600" cy="647595"/>
        </a:xfrm>
        <a:prstGeom prst="roundRect">
          <a:avLst/>
        </a:prstGeom>
        <a:solidFill>
          <a:schemeClr val="accent3">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ysClr val="windowText" lastClr="000000"/>
              </a:solidFill>
            </a:rPr>
            <a:t>• Claiming land or structure under Section 179</a:t>
          </a:r>
        </a:p>
      </dsp:txBody>
      <dsp:txXfrm>
        <a:off x="31613" y="157409"/>
        <a:ext cx="8166374" cy="584369"/>
      </dsp:txXfrm>
    </dsp:sp>
    <dsp:sp modelId="{319D1573-6870-4C13-BF50-9565BE396BC6}">
      <dsp:nvSpPr>
        <dsp:cNvPr id="0" name=""/>
        <dsp:cNvSpPr/>
      </dsp:nvSpPr>
      <dsp:spPr>
        <a:xfrm>
          <a:off x="0" y="851151"/>
          <a:ext cx="8229600" cy="647595"/>
        </a:xfrm>
        <a:prstGeom prst="roundRect">
          <a:avLst/>
        </a:prstGeom>
        <a:solidFill>
          <a:schemeClr val="accent3">
            <a:alpha val="90000"/>
            <a:hueOff val="0"/>
            <a:satOff val="0"/>
            <a:lumOff val="0"/>
            <a:alphaOff val="-8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ysClr val="windowText" lastClr="000000"/>
              </a:solidFill>
            </a:rPr>
            <a:t>• Not placing items in service by year-end</a:t>
          </a:r>
        </a:p>
      </dsp:txBody>
      <dsp:txXfrm>
        <a:off x="31613" y="882764"/>
        <a:ext cx="8166374" cy="584369"/>
      </dsp:txXfrm>
    </dsp:sp>
    <dsp:sp modelId="{A6B24798-1978-4BB7-9358-9F453ADDC4F9}">
      <dsp:nvSpPr>
        <dsp:cNvPr id="0" name=""/>
        <dsp:cNvSpPr/>
      </dsp:nvSpPr>
      <dsp:spPr>
        <a:xfrm>
          <a:off x="0" y="1576506"/>
          <a:ext cx="8229600" cy="647595"/>
        </a:xfrm>
        <a:prstGeom prst="roundRect">
          <a:avLst/>
        </a:prstGeom>
        <a:solidFill>
          <a:schemeClr val="accent3">
            <a:alpha val="90000"/>
            <a:hueOff val="0"/>
            <a:satOff val="0"/>
            <a:lumOff val="0"/>
            <a:alphaOff val="-16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ysClr val="windowText" lastClr="000000"/>
              </a:solidFill>
            </a:rPr>
            <a:t>• Ignoring cost segregation opportunities</a:t>
          </a:r>
        </a:p>
      </dsp:txBody>
      <dsp:txXfrm>
        <a:off x="31613" y="1608119"/>
        <a:ext cx="8166374" cy="584369"/>
      </dsp:txXfrm>
    </dsp:sp>
    <dsp:sp modelId="{CFC4124B-32ED-4A0E-9EBE-FAADAAE79CB4}">
      <dsp:nvSpPr>
        <dsp:cNvPr id="0" name=""/>
        <dsp:cNvSpPr/>
      </dsp:nvSpPr>
      <dsp:spPr>
        <a:xfrm>
          <a:off x="0" y="2301861"/>
          <a:ext cx="8229600" cy="647595"/>
        </a:xfrm>
        <a:prstGeom prst="roundRect">
          <a:avLst/>
        </a:prstGeom>
        <a:solidFill>
          <a:schemeClr val="accent3">
            <a:alpha val="90000"/>
            <a:hueOff val="0"/>
            <a:satOff val="0"/>
            <a:lumOff val="0"/>
            <a:alphaOff val="-24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ysClr val="windowText" lastClr="000000"/>
              </a:solidFill>
            </a:rPr>
            <a:t>• Missing deductions for short-term rentals</a:t>
          </a:r>
        </a:p>
      </dsp:txBody>
      <dsp:txXfrm>
        <a:off x="31613" y="2333474"/>
        <a:ext cx="8166374" cy="584369"/>
      </dsp:txXfrm>
    </dsp:sp>
    <dsp:sp modelId="{A0D2A162-B566-4243-BF01-49B3E89A111B}">
      <dsp:nvSpPr>
        <dsp:cNvPr id="0" name=""/>
        <dsp:cNvSpPr/>
      </dsp:nvSpPr>
      <dsp:spPr>
        <a:xfrm>
          <a:off x="0" y="3027216"/>
          <a:ext cx="8229600" cy="647595"/>
        </a:xfrm>
        <a:prstGeom prst="roundRect">
          <a:avLst/>
        </a:prstGeom>
        <a:solidFill>
          <a:schemeClr val="accent3">
            <a:alpha val="90000"/>
            <a:hueOff val="0"/>
            <a:satOff val="0"/>
            <a:lumOff val="0"/>
            <a:alphaOff val="-32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ysClr val="windowText" lastClr="000000"/>
              </a:solidFill>
            </a:rPr>
            <a:t>• Leverage short-term rental material participation rules</a:t>
          </a:r>
        </a:p>
      </dsp:txBody>
      <dsp:txXfrm>
        <a:off x="31613" y="3058829"/>
        <a:ext cx="8166374" cy="584369"/>
      </dsp:txXfrm>
    </dsp:sp>
    <dsp:sp modelId="{B5471885-0648-40A6-A82A-D2927E8EAF5A}">
      <dsp:nvSpPr>
        <dsp:cNvPr id="0" name=""/>
        <dsp:cNvSpPr/>
      </dsp:nvSpPr>
      <dsp:spPr>
        <a:xfrm>
          <a:off x="0" y="3752571"/>
          <a:ext cx="8229600" cy="647595"/>
        </a:xfrm>
        <a:prstGeom prst="roundRect">
          <a:avLst/>
        </a:prstGeom>
        <a:solidFill>
          <a:schemeClr val="accent3">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ysClr val="windowText" lastClr="000000"/>
              </a:solidFill>
            </a:rPr>
            <a:t>• Pair with Augusta Rule or home office deduction</a:t>
          </a:r>
        </a:p>
      </dsp:txBody>
      <dsp:txXfrm>
        <a:off x="31613" y="3784184"/>
        <a:ext cx="8166374" cy="5843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62479A-17E4-44B4-B1DB-E04D4B031790}">
      <dsp:nvSpPr>
        <dsp:cNvPr id="0" name=""/>
        <dsp:cNvSpPr/>
      </dsp:nvSpPr>
      <dsp:spPr>
        <a:xfrm>
          <a:off x="0" y="29994"/>
          <a:ext cx="7889358" cy="1032854"/>
        </a:xfrm>
        <a:prstGeom prst="round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ysClr val="windowText" lastClr="000000"/>
              </a:solidFill>
            </a:rPr>
            <a:t>Lower rates for those under income thresholds.</a:t>
          </a:r>
        </a:p>
      </dsp:txBody>
      <dsp:txXfrm>
        <a:off x="50420" y="80414"/>
        <a:ext cx="7788518" cy="932014"/>
      </dsp:txXfrm>
    </dsp:sp>
    <dsp:sp modelId="{C62FCC42-B625-4B0F-95F3-B9B4B03ADDD5}">
      <dsp:nvSpPr>
        <dsp:cNvPr id="0" name=""/>
        <dsp:cNvSpPr/>
      </dsp:nvSpPr>
      <dsp:spPr>
        <a:xfrm>
          <a:off x="0" y="1137728"/>
          <a:ext cx="7889358" cy="1032854"/>
        </a:xfrm>
        <a:prstGeom prst="roundRect">
          <a:avLst/>
        </a:prstGeom>
        <a:solidFill>
          <a:schemeClr val="accent3">
            <a:shade val="80000"/>
            <a:hueOff val="72969"/>
            <a:satOff val="-477"/>
            <a:lumOff val="81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ysClr val="windowText" lastClr="000000"/>
              </a:solidFill>
            </a:rPr>
            <a:t>Income stacking strategies to qualify for lower rates. Shift other income/deductions to qualify.</a:t>
          </a:r>
        </a:p>
      </dsp:txBody>
      <dsp:txXfrm>
        <a:off x="50420" y="1188148"/>
        <a:ext cx="7788518" cy="932014"/>
      </dsp:txXfrm>
    </dsp:sp>
    <dsp:sp modelId="{DEAEEE8E-2CFF-4160-9FEE-6B0F918567BD}">
      <dsp:nvSpPr>
        <dsp:cNvPr id="0" name=""/>
        <dsp:cNvSpPr/>
      </dsp:nvSpPr>
      <dsp:spPr>
        <a:xfrm>
          <a:off x="0" y="2245462"/>
          <a:ext cx="7889358" cy="1032854"/>
        </a:xfrm>
        <a:prstGeom prst="roundRect">
          <a:avLst/>
        </a:prstGeom>
        <a:solidFill>
          <a:schemeClr val="accent3">
            <a:shade val="80000"/>
            <a:hueOff val="145938"/>
            <a:satOff val="-954"/>
            <a:lumOff val="163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ysClr val="windowText" lastClr="000000"/>
              </a:solidFill>
            </a:rPr>
            <a:t>Gifting &amp; trust planning for appreciated assets before rates shift again</a:t>
          </a:r>
        </a:p>
      </dsp:txBody>
      <dsp:txXfrm>
        <a:off x="50420" y="2295882"/>
        <a:ext cx="7788518" cy="932014"/>
      </dsp:txXfrm>
    </dsp:sp>
    <dsp:sp modelId="{3B10DC2E-63B3-43CC-87AE-621A6E9F10ED}">
      <dsp:nvSpPr>
        <dsp:cNvPr id="0" name=""/>
        <dsp:cNvSpPr/>
      </dsp:nvSpPr>
      <dsp:spPr>
        <a:xfrm>
          <a:off x="0" y="3353196"/>
          <a:ext cx="7889358" cy="1032854"/>
        </a:xfrm>
        <a:prstGeom prst="roundRect">
          <a:avLst/>
        </a:prstGeom>
        <a:solidFill>
          <a:schemeClr val="accent3">
            <a:shade val="80000"/>
            <a:hueOff val="218907"/>
            <a:satOff val="-1431"/>
            <a:lumOff val="245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ysClr val="windowText" lastClr="000000"/>
              </a:solidFill>
            </a:rPr>
            <a:t>Tying gains to Opportunity Zone reinvestments</a:t>
          </a:r>
        </a:p>
      </dsp:txBody>
      <dsp:txXfrm>
        <a:off x="50420" y="3403616"/>
        <a:ext cx="7788518" cy="932014"/>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DD36F6F7-7007-4139-9D85-CD7A78FD504F}" type="datetimeFigureOut">
              <a:rPr lang="en-US" smtClean="0"/>
              <a:t>9/24/2025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A53C10CD-4709-42C5-8097-AC2985CB0F9D}" type="slidenum">
              <a:rPr lang="en-US" smtClean="0"/>
              <a:t>‹#›</a:t>
            </a:fld>
            <a:endParaRPr lang="en-US"/>
          </a:p>
        </p:txBody>
      </p:sp>
    </p:spTree>
    <p:extLst>
      <p:ext uri="{BB962C8B-B14F-4D97-AF65-F5344CB8AC3E}">
        <p14:creationId xmlns:p14="http://schemas.microsoft.com/office/powerpoint/2010/main" val="2314807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Welcome everyone! Today we’re diving into the Big, Beautiful Bill—your new playbook for keeping more of what you earn. This isn’t just tax talk; it’s a real chance to change how much you hand over to Uncle Sam.</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This bill is a game-changer. Think of it as the IRS playbook flipped upside down—especially for high earners and investors. We’re talking massive opportunities, but only if you move fast.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Why now? Because the clock is ticking. The bill is live, the benefits are huge, and every month you wait is money slipping through your fingers. December 31st is your finish line.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Let’s break it down in plain English: lower capital gains rates, smarter income timing, bigger deductions, and more S</a:t>
            </a:r>
            <a:r>
              <a:rPr lang="en-US" sz="1200"/>
              <a:t>tate and Local Tax (SALT)</a:t>
            </a:r>
            <a:r>
              <a:rPr sz="1200"/>
              <a:t> relief. It’s not about loopholes—it’s about knowing the rules and playing them well.</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Tech folks—this one’s for you. New RSU deferral rules, bonus restructuring, and pairing equity sales with smart deductions. This is how you stop your equity from becoming a tax headache.</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"Alright—this is where it gets exciting. This isn’t theory; this is a real before-and-after example of how smart planning pays off.</a:t>
            </a:r>
          </a:p>
          <a:p>
            <a:r>
              <a:rPr lang="en-US"/>
              <a:t>We started with a client earning $200K base, plus $100K RSUs, plus a $100K bonus—totaling $400K in taxable income before any strategy.</a:t>
            </a:r>
          </a:p>
          <a:p>
            <a:r>
              <a:rPr lang="en-US"/>
              <a:t>Here’s what we did: deferred the RSUs, restructured the bonus into a 401(k) and deferred comp, and bunched $20K in charitable giving.</a:t>
            </a:r>
          </a:p>
          <a:p>
            <a:r>
              <a:rPr lang="en-US"/>
              <a:t>We paired that with $15K in SALT deductions and $8K in mortgage interest—enough to itemize instead of just taking the standard deduction.</a:t>
            </a:r>
          </a:p>
          <a:p>
            <a:r>
              <a:rPr lang="en-US"/>
              <a:t>The result? Taxable income dropped from $370K to $157K. That’s a $213K cut in taxable income!</a:t>
            </a:r>
          </a:p>
          <a:p>
            <a:r>
              <a:rPr lang="en-US"/>
              <a:t>Federal tax went from $95K to $28K, state tax from $30K to $10K—</a:t>
            </a:r>
            <a:r>
              <a:rPr lang="en-US" b="1"/>
              <a:t>total savings: $87,200 in one year</a:t>
            </a:r>
            <a:r>
              <a:rPr lang="en-US"/>
              <a:t>.</a:t>
            </a:r>
          </a:p>
          <a:p>
            <a:r>
              <a:rPr lang="en-US"/>
              <a:t>The takeaway? When you combine deferral strategies with charitable bunching, you can unlock massive savings without earning a penny less."</a:t>
            </a:r>
          </a:p>
          <a:p>
            <a:endParaRPr lang="en-US"/>
          </a:p>
        </p:txBody>
      </p:sp>
      <p:sp>
        <p:nvSpPr>
          <p:cNvPr id="4" name="Slide Number Placeholder 3"/>
          <p:cNvSpPr>
            <a:spLocks noGrp="1"/>
          </p:cNvSpPr>
          <p:nvPr>
            <p:ph type="sldNum" sz="quarter" idx="5"/>
          </p:nvPr>
        </p:nvSpPr>
        <p:spPr/>
        <p:txBody>
          <a:bodyPr/>
          <a:lstStyle/>
          <a:p>
            <a:fld id="{A53C10CD-4709-42C5-8097-AC2985CB0F9D}" type="slidenum">
              <a:rPr lang="en-US" smtClean="0"/>
              <a:t>8</a:t>
            </a:fld>
            <a:endParaRPr lang="en-US"/>
          </a:p>
        </p:txBody>
      </p:sp>
    </p:spTree>
    <p:extLst>
      <p:ext uri="{BB962C8B-B14F-4D97-AF65-F5344CB8AC3E}">
        <p14:creationId xmlns:p14="http://schemas.microsoft.com/office/powerpoint/2010/main" val="777691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What if your RSU windfall could actually wipe out a chunk of your W-2 taxes? With short-term rentals, cost segregation, and bonus depreciation, it’s possible—and legal.</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Depreciation is the secret sauce for real estate investors. With 100% bonus depreciation in 2025, your first-year deductions can be huge. Cost segregation just takes it to the next level.</a:t>
            </a:r>
            <a:endParaRPr lang="en-US" sz="1200"/>
          </a:p>
          <a:p>
            <a:endParaRPr lang="en-US" sz="1200"/>
          </a:p>
          <a:p>
            <a:r>
              <a:rPr lang="en-US" sz="1200"/>
              <a:t>BRRRR = </a:t>
            </a:r>
            <a:r>
              <a:rPr lang="en-US" sz="1200" b="0" i="0" kern="1200">
                <a:solidFill>
                  <a:schemeClr val="tx1"/>
                </a:solidFill>
                <a:effectLst/>
                <a:latin typeface="+mn-lt"/>
                <a:ea typeface="+mn-ea"/>
                <a:cs typeface="+mn-cs"/>
              </a:rPr>
              <a:t>Buy, rehab, rent, refinance and repeat</a:t>
            </a:r>
            <a:endParaRPr lang="en-US" sz="1200"/>
          </a:p>
        </p:txBody>
      </p:sp>
      <p:sp>
        <p:nvSpPr>
          <p:cNvPr id="4" name="Slide Number Placeholder 3"/>
          <p:cNvSpPr>
            <a:spLocks noGrp="1"/>
          </p:cNvSpPr>
          <p:nvPr>
            <p:ph type="sldNum" sz="quarter" idx="5"/>
          </p:nvPr>
        </p:nvSpPr>
        <p:spPr/>
        <p:txBody>
          <a:bodyPr/>
          <a:lstStyle/>
          <a:p>
            <a:fld id="{A53C10CD-4709-42C5-8097-AC2985CB0F9D}" type="slidenum">
              <a:rPr lang="en-US" smtClean="0"/>
              <a:t>10</a:t>
            </a:fld>
            <a:endParaRPr lang="en-US"/>
          </a:p>
        </p:txBody>
      </p:sp>
    </p:spTree>
    <p:extLst>
      <p:ext uri="{BB962C8B-B14F-4D97-AF65-F5344CB8AC3E}">
        <p14:creationId xmlns:p14="http://schemas.microsoft.com/office/powerpoint/2010/main" val="1508002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The real estate advantages are insane this year: faster deductions, better loss offsets, and bigger cash flow—if you act before year-end.</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Quick reference time. Section 179, bonus depreciation, and MACRS—three tools, each with its own sweet spot. Know when to use each one.</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Let’s put numbers to it: a $200K RSU hit can turn into a much smaller tax bill when you invest in the right property and use bonus depreciation.</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table is your cheat sheet. Keep it handy so you never miss a deduction window or over-claim on the wrong asset.</a:t>
            </a:r>
          </a:p>
        </p:txBody>
      </p:sp>
      <p:sp>
        <p:nvSpPr>
          <p:cNvPr id="4" name="Slide Number Placeholder 3"/>
          <p:cNvSpPr>
            <a:spLocks noGrp="1"/>
          </p:cNvSpPr>
          <p:nvPr>
            <p:ph type="sldNum" sz="quarter" idx="5"/>
          </p:nvPr>
        </p:nvSpPr>
        <p:spPr/>
        <p:txBody>
          <a:bodyPr/>
          <a:lstStyle/>
          <a:p>
            <a:fld id="{A53C10CD-4709-42C5-8097-AC2985CB0F9D}" type="slidenum">
              <a:rPr lang="en-US" smtClean="0"/>
              <a:t>16</a:t>
            </a:fld>
            <a:endParaRPr lang="en-US"/>
          </a:p>
        </p:txBody>
      </p:sp>
    </p:spTree>
    <p:extLst>
      <p:ext uri="{BB962C8B-B14F-4D97-AF65-F5344CB8AC3E}">
        <p14:creationId xmlns:p14="http://schemas.microsoft.com/office/powerpoint/2010/main" val="1323135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Mistakes to avoid: claiming land under Section 179, missing the in-service deadline, and ignoring cost segregation. Don’t leave money on the table.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Section 199A—20% off your qualifying income if you run your real estate like a business. OBBB makes it permanent.</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The QBI rules aren’t scary when you know them. Keep records, meet the safe harbor, and enjoy your deduction.</a:t>
            </a:r>
          </a:p>
        </p:txBody>
      </p:sp>
      <p:sp>
        <p:nvSpPr>
          <p:cNvPr id="4" name="Slide Number Placeholder 3"/>
          <p:cNvSpPr>
            <a:spLocks noGrp="1"/>
          </p:cNvSpPr>
          <p:nvPr>
            <p:ph type="sldNum" sz="quarter" idx="5"/>
          </p:nvPr>
        </p:nvSpPr>
        <p:spPr/>
        <p:txBody>
          <a:bodyPr/>
          <a:lstStyle/>
          <a:p>
            <a:fld id="{A53C10CD-4709-42C5-8097-AC2985CB0F9D}" type="slidenum">
              <a:rPr lang="en-US" smtClean="0"/>
              <a:t>19</a:t>
            </a:fld>
            <a:endParaRPr lang="en-US"/>
          </a:p>
        </p:txBody>
      </p:sp>
    </p:spTree>
    <p:extLst>
      <p:ext uri="{BB962C8B-B14F-4D97-AF65-F5344CB8AC3E}">
        <p14:creationId xmlns:p14="http://schemas.microsoft.com/office/powerpoint/2010/main" val="129013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Here’s how rental properties qualify—250+ hours, separate books, and a real business approach.</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Key takeaway: higher income limits mean more of you qualify. Stack with depreciation for even bigger savings.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For real estate investors, this is long-term planning gold. The rules are locked in—build your strategy now.</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3C10CD-4709-42C5-8097-AC2985CB0F9D}" type="slidenum">
              <a:rPr lang="en-US" smtClean="0"/>
              <a:t>23</a:t>
            </a:fld>
            <a:endParaRPr lang="en-US"/>
          </a:p>
        </p:txBody>
      </p:sp>
    </p:spTree>
    <p:extLst>
      <p:ext uri="{BB962C8B-B14F-4D97-AF65-F5344CB8AC3E}">
        <p14:creationId xmlns:p14="http://schemas.microsoft.com/office/powerpoint/2010/main" val="844814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Before and after—watch how cost segregation transforms the numbers.</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Capital gains planning is about hitting the lower tax rate bracket. Shift income, pull deductions forward, and use trusts to your advantage.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Dropping from 20% to 15% on capital gains is worth $30K on a $600K gain. That’s real money.</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Why it dropped? Smart income stacking. OBBB makes it easier to land in that lower bracket.</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Add gifting and trusts into the mix, and you can cut capital gains while passing wealth tax-efficiently.</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Charitable stacking is about impact and savings. Stack years of giving, pair with income deferrals, and win twice.</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Example: $40K off your taxable income in one year—plus the warm fuzzies of giving back.</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Heads up: in 2026, a 1% AGI floor means you need to give at least that to deduct anything.</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Case study: tech salary plus rentals. Smart moves knocked $44K off their tax bill in a single year.</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Before and after tax strategies—proof that planning changes the outcome.</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800">
                <a:solidFill>
                  <a:srgbClr val="575757"/>
                </a:solidFill>
              </a:defRPr>
            </a:pPr>
            <a:r>
              <a:rPr lang="en-US"/>
              <a:t>• Profile B reduces taxable income from $600K → $400K under OBBB.</a:t>
            </a:r>
          </a:p>
          <a:p>
            <a:pPr>
              <a:defRPr sz="1800">
                <a:solidFill>
                  <a:srgbClr val="575757"/>
                </a:solidFill>
              </a:defRPr>
            </a:pPr>
            <a:r>
              <a:rPr lang="en-US"/>
              <a:t>• Annual tax liability drops from $222K → $148K (savings of $74K/yr).</a:t>
            </a:r>
          </a:p>
          <a:p>
            <a:pPr>
              <a:defRPr sz="1800">
                <a:solidFill>
                  <a:srgbClr val="575757"/>
                </a:solidFill>
              </a:defRPr>
            </a:pPr>
            <a:r>
              <a:rPr lang="en-US"/>
              <a:t>• Generates $25K tax-free cash flow in Years 1–5.</a:t>
            </a:r>
          </a:p>
          <a:p>
            <a:pPr>
              <a:defRPr sz="1800">
                <a:solidFill>
                  <a:srgbClr val="575757"/>
                </a:solidFill>
              </a:defRPr>
            </a:pPr>
            <a:r>
              <a:rPr lang="en-US"/>
              <a:t>• 1031 Exchange defers capital gains and boosts cash flow to $50K tax-free in Years 6–10.</a:t>
            </a:r>
          </a:p>
          <a:p>
            <a:pPr>
              <a:defRPr sz="1800">
                <a:solidFill>
                  <a:srgbClr val="575757"/>
                </a:solidFill>
              </a:defRPr>
            </a:pPr>
            <a:r>
              <a:rPr lang="en-US"/>
              <a:t>• Total 10-year after-tax cash flow: $75K + equity growth vs $126K fully taxable in Profile A.</a:t>
            </a:r>
          </a:p>
          <a:p>
            <a:pPr>
              <a:defRPr sz="1800">
                <a:solidFill>
                  <a:srgbClr val="575757"/>
                </a:solidFill>
              </a:defRPr>
            </a:pPr>
            <a:r>
              <a:rPr lang="en-US"/>
              <a:t>• OBBB turns real estate investing into a long - term tax saving, wealth building, equity growth + tax deferral tool.</a:t>
            </a:r>
          </a:p>
          <a:p>
            <a:endParaRPr lang="en-US"/>
          </a:p>
        </p:txBody>
      </p:sp>
      <p:sp>
        <p:nvSpPr>
          <p:cNvPr id="4" name="Slide Number Placeholder 3"/>
          <p:cNvSpPr>
            <a:spLocks noGrp="1"/>
          </p:cNvSpPr>
          <p:nvPr>
            <p:ph type="sldNum" sz="quarter" idx="5"/>
          </p:nvPr>
        </p:nvSpPr>
        <p:spPr/>
        <p:txBody>
          <a:bodyPr/>
          <a:lstStyle/>
          <a:p>
            <a:fld id="{A53C10CD-4709-42C5-8097-AC2985CB0F9D}" type="slidenum">
              <a:rPr lang="en-US" smtClean="0"/>
              <a:t>34</a:t>
            </a:fld>
            <a:endParaRPr lang="en-US"/>
          </a:p>
        </p:txBody>
      </p:sp>
    </p:spTree>
    <p:extLst>
      <p:ext uri="{BB962C8B-B14F-4D97-AF65-F5344CB8AC3E}">
        <p14:creationId xmlns:p14="http://schemas.microsoft.com/office/powerpoint/2010/main" val="30400050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Smart moves before year-end: restructure payouts, accelerate deductions, and run cost seg studies now.</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3C10CD-4709-42C5-8097-AC2985CB0F9D}" type="slidenum">
              <a:rPr lang="en-US" smtClean="0"/>
              <a:t>36</a:t>
            </a:fld>
            <a:endParaRPr lang="en-US"/>
          </a:p>
        </p:txBody>
      </p:sp>
    </p:spTree>
    <p:extLst>
      <p:ext uri="{BB962C8B-B14F-4D97-AF65-F5344CB8AC3E}">
        <p14:creationId xmlns:p14="http://schemas.microsoft.com/office/powerpoint/2010/main" val="23438809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200"/>
              <a:t>Closing thought—this bill is your once-in-a-decade chance to keep more. Let’s make 2025 the year the IRS gets less from you.</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www.linkedin.com/in/bfctaxandaccountingservices" TargetMode="External"/><Relationship Id="rId3" Type="http://schemas.openxmlformats.org/officeDocument/2006/relationships/image" Target="../media/image3.jpeg"/><Relationship Id="rId7" Type="http://schemas.openxmlformats.org/officeDocument/2006/relationships/hyperlink" Target="https://www.instagram.com/bfctaxadvisory" TargetMode="External"/><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hyperlink" Target="https://www.facebook.com/baricpa" TargetMode="External"/><Relationship Id="rId5" Type="http://schemas.openxmlformats.org/officeDocument/2006/relationships/hyperlink" Target="https://bfcaccounting.com/" TargetMode="External"/><Relationship Id="rId4" Type="http://schemas.openxmlformats.org/officeDocument/2006/relationships/hyperlink" Target="mailto:bari@bfcaccounting.com"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calendly.com/bari-5nk/tax-advisory"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A6925-59E8-1F83-6F40-AE9ABB8219A6}"/>
              </a:ext>
            </a:extLst>
          </p:cNvPr>
          <p:cNvSpPr>
            <a:spLocks noGrp="1"/>
          </p:cNvSpPr>
          <p:nvPr>
            <p:ph type="title"/>
          </p:nvPr>
        </p:nvSpPr>
        <p:spPr>
          <a:xfrm>
            <a:off x="438911" y="1191215"/>
            <a:ext cx="7969045" cy="1839297"/>
          </a:xfrm>
        </p:spPr>
        <p:txBody>
          <a:bodyPr>
            <a:noAutofit/>
          </a:bodyPr>
          <a:lstStyle/>
          <a:p>
            <a:r>
              <a:rPr lang="en-US" sz="4500" b="1"/>
              <a:t>One Big Beautiful Bill Act: </a:t>
            </a:r>
            <a:br>
              <a:rPr lang="en-US" sz="4500" b="1"/>
            </a:br>
            <a:r>
              <a:rPr lang="en-US" sz="4500" b="1"/>
              <a:t>The New Playbook for High Earners &amp; Investors</a:t>
            </a:r>
            <a:endParaRPr lang="en-US" sz="4500"/>
          </a:p>
        </p:txBody>
      </p:sp>
      <p:sp>
        <p:nvSpPr>
          <p:cNvPr id="5" name="TextBox 4">
            <a:extLst>
              <a:ext uri="{FF2B5EF4-FFF2-40B4-BE49-F238E27FC236}">
                <a16:creationId xmlns:a16="http://schemas.microsoft.com/office/drawing/2014/main" id="{967B3FD0-3D8E-21E6-D588-7A1608DA5D3B}"/>
              </a:ext>
            </a:extLst>
          </p:cNvPr>
          <p:cNvSpPr txBox="1"/>
          <p:nvPr/>
        </p:nvSpPr>
        <p:spPr>
          <a:xfrm>
            <a:off x="1867026" y="3244334"/>
            <a:ext cx="5409946" cy="369332"/>
          </a:xfrm>
          <a:prstGeom prst="rect">
            <a:avLst/>
          </a:prstGeom>
          <a:noFill/>
        </p:spPr>
        <p:txBody>
          <a:bodyPr wrap="square">
            <a:spAutoFit/>
          </a:bodyPr>
          <a:lstStyle/>
          <a:p>
            <a:pPr>
              <a:buNone/>
            </a:pPr>
            <a:r>
              <a:rPr lang="en-US" i="1"/>
              <a:t>How to Pay Less, Keep More, and Win Bigger in 2025</a:t>
            </a:r>
            <a:endParaRPr lang="en-US"/>
          </a:p>
        </p:txBody>
      </p:sp>
      <p:pic>
        <p:nvPicPr>
          <p:cNvPr id="4" name="Picture 3" descr="A close-up of a logo&#10;&#10;AI-generated content may be incorrect.">
            <a:extLst>
              <a:ext uri="{FF2B5EF4-FFF2-40B4-BE49-F238E27FC236}">
                <a16:creationId xmlns:a16="http://schemas.microsoft.com/office/drawing/2014/main" id="{56070B1B-B385-5D18-0094-055F187F4A4C}"/>
              </a:ext>
            </a:extLst>
          </p:cNvPr>
          <p:cNvPicPr>
            <a:picLocks noChangeAspect="1"/>
          </p:cNvPicPr>
          <p:nvPr/>
        </p:nvPicPr>
        <p:blipFill>
          <a:blip r:embed="rId3"/>
          <a:stretch>
            <a:fillRect/>
          </a:stretch>
        </p:blipFill>
        <p:spPr>
          <a:xfrm>
            <a:off x="2597742" y="4005072"/>
            <a:ext cx="3948514" cy="2423160"/>
          </a:xfrm>
          <a:prstGeom prst="rect">
            <a:avLst/>
          </a:prstGeom>
        </p:spPr>
      </p:pic>
    </p:spTree>
    <p:extLst>
      <p:ext uri="{BB962C8B-B14F-4D97-AF65-F5344CB8AC3E}">
        <p14:creationId xmlns:p14="http://schemas.microsoft.com/office/powerpoint/2010/main" val="2917129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11C995-9B8A-5C11-EBEA-8A466629E53C}"/>
              </a:ext>
            </a:extLst>
          </p:cNvPr>
          <p:cNvSpPr txBox="1"/>
          <p:nvPr/>
        </p:nvSpPr>
        <p:spPr>
          <a:xfrm>
            <a:off x="4114800" y="1609345"/>
            <a:ext cx="4498848" cy="3913892"/>
          </a:xfrm>
          <a:prstGeom prst="rect">
            <a:avLst/>
          </a:prstGeom>
          <a:noFill/>
        </p:spPr>
        <p:txBody>
          <a:bodyPr wrap="square">
            <a:spAutoFit/>
          </a:bodyPr>
          <a:lstStyle/>
          <a:p>
            <a:pPr fontAlgn="base">
              <a:spcAft>
                <a:spcPts val="1000"/>
              </a:spcAft>
            </a:pPr>
            <a:r>
              <a:rPr lang="en-US" sz="1600"/>
              <a:t>We specialize in tax planning for high-net-worth individuals. Whether your income comes from salaries, RSUs, bonuses, investments, or multiple streams we develop personalized strategies that help high-net-worth families keep more of what they earn legally &amp; fully IRS compliant.</a:t>
            </a:r>
            <a:endParaRPr lang="en-US" sz="1600" b="1"/>
          </a:p>
          <a:p>
            <a:pPr fontAlgn="base"/>
            <a:r>
              <a:rPr lang="en-US" sz="1600"/>
              <a:t>I lead a powerful &amp; hard-working team that makes it a joy to come to work each day! We love working with intelligent people. We help clients navigate the do’s &amp; don’ts of operating a successful business. </a:t>
            </a:r>
          </a:p>
          <a:p>
            <a:pPr fontAlgn="base"/>
            <a:endParaRPr lang="en-US" sz="1600"/>
          </a:p>
          <a:p>
            <a:pPr fontAlgn="base"/>
            <a:r>
              <a:rPr lang="en-US" sz="1600"/>
              <a:t>From increasing clients’ bottom lines &amp; reducing expenses to minimizing their tax liabilities, this is why we do what we do. We think of ourselves as business partners &amp; love seeing our clients succeed.</a:t>
            </a:r>
            <a:endParaRPr lang="en-US" sz="1600" b="1"/>
          </a:p>
        </p:txBody>
      </p:sp>
      <p:pic>
        <p:nvPicPr>
          <p:cNvPr id="2" name="Picture 1" descr="BFC-02.png">
            <a:extLst>
              <a:ext uri="{FF2B5EF4-FFF2-40B4-BE49-F238E27FC236}">
                <a16:creationId xmlns:a16="http://schemas.microsoft.com/office/drawing/2014/main" id="{2ECE17E4-5E98-4120-B804-EF71A55D06A2}"/>
              </a:ext>
            </a:extLst>
          </p:cNvPr>
          <p:cNvPicPr>
            <a:picLocks noChangeAspect="1"/>
          </p:cNvPicPr>
          <p:nvPr/>
        </p:nvPicPr>
        <p:blipFill>
          <a:blip r:embed="rId2"/>
          <a:stretch>
            <a:fillRect/>
          </a:stretch>
        </p:blipFill>
        <p:spPr>
          <a:xfrm>
            <a:off x="7364042" y="64009"/>
            <a:ext cx="1490005" cy="914400"/>
          </a:xfrm>
          <a:prstGeom prst="rect">
            <a:avLst/>
          </a:prstGeom>
        </p:spPr>
      </p:pic>
      <p:pic>
        <p:nvPicPr>
          <p:cNvPr id="5" name="Picture 4" descr="A group of women standing on a bridge&#10;&#10;AI-generated content may be incorrect.">
            <a:extLst>
              <a:ext uri="{FF2B5EF4-FFF2-40B4-BE49-F238E27FC236}">
                <a16:creationId xmlns:a16="http://schemas.microsoft.com/office/drawing/2014/main" id="{A18274EF-2C38-DFAE-0698-1D6249F5DA3D}"/>
              </a:ext>
            </a:extLst>
          </p:cNvPr>
          <p:cNvPicPr>
            <a:picLocks noChangeAspect="1"/>
          </p:cNvPicPr>
          <p:nvPr/>
        </p:nvPicPr>
        <p:blipFill>
          <a:blip r:embed="rId3"/>
          <a:stretch>
            <a:fillRect/>
          </a:stretch>
        </p:blipFill>
        <p:spPr>
          <a:xfrm>
            <a:off x="297179" y="1663360"/>
            <a:ext cx="3589915" cy="4498848"/>
          </a:xfrm>
          <a:prstGeom prst="rect">
            <a:avLst/>
          </a:prstGeom>
        </p:spPr>
      </p:pic>
      <p:sp>
        <p:nvSpPr>
          <p:cNvPr id="6" name="Title 1">
            <a:extLst>
              <a:ext uri="{FF2B5EF4-FFF2-40B4-BE49-F238E27FC236}">
                <a16:creationId xmlns:a16="http://schemas.microsoft.com/office/drawing/2014/main" id="{6FB3ECB5-B736-17A5-4B44-989144C37CBA}"/>
              </a:ext>
            </a:extLst>
          </p:cNvPr>
          <p:cNvSpPr txBox="1">
            <a:spLocks/>
          </p:cNvSpPr>
          <p:nvPr/>
        </p:nvSpPr>
        <p:spPr>
          <a:xfrm>
            <a:off x="384048" y="466345"/>
            <a:ext cx="82296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a:ea typeface="Calibri"/>
                <a:cs typeface="Calibri"/>
              </a:rPr>
              <a:t>BFC Tax Advisory &amp; Accounting</a:t>
            </a:r>
          </a:p>
        </p:txBody>
      </p:sp>
    </p:spTree>
    <p:extLst>
      <p:ext uri="{BB962C8B-B14F-4D97-AF65-F5344CB8AC3E}">
        <p14:creationId xmlns:p14="http://schemas.microsoft.com/office/powerpoint/2010/main" val="3205099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vert="horz" lIns="91440" tIns="45720" rIns="91440" bIns="45720" rtlCol="0" anchor="ctr">
            <a:noAutofit/>
          </a:bodyPr>
          <a:lstStyle/>
          <a:p>
            <a:br>
              <a:rPr lang="en-US" b="1">
                <a:ea typeface="Calibri"/>
                <a:cs typeface="Calibri"/>
              </a:rPr>
            </a:br>
            <a:r>
              <a:rPr b="1"/>
              <a:t>The </a:t>
            </a:r>
            <a:r>
              <a:rPr lang="en-US" b="1"/>
              <a:t>One </a:t>
            </a:r>
            <a:r>
              <a:rPr b="1"/>
              <a:t>Big Beautiful Bill</a:t>
            </a:r>
            <a:r>
              <a:rPr lang="en-US" b="1"/>
              <a:t> Act</a:t>
            </a:r>
            <a:endParaRPr lang="en-US" b="1">
              <a:ea typeface="Calibri"/>
              <a:cs typeface="Calibri"/>
            </a:endParaRPr>
          </a:p>
        </p:txBody>
      </p:sp>
      <p:sp>
        <p:nvSpPr>
          <p:cNvPr id="3" name="Content Placeholder 2"/>
          <p:cNvSpPr>
            <a:spLocks noGrp="1"/>
          </p:cNvSpPr>
          <p:nvPr>
            <p:ph idx="1"/>
          </p:nvPr>
        </p:nvSpPr>
        <p:spPr>
          <a:xfrm>
            <a:off x="457200" y="1791586"/>
            <a:ext cx="8229600" cy="4525963"/>
          </a:xfrm>
        </p:spPr>
        <p:txBody>
          <a:bodyPr/>
          <a:lstStyle/>
          <a:p>
            <a:endParaRPr/>
          </a:p>
          <a:p>
            <a:pPr>
              <a:defRPr sz="1400">
                <a:latin typeface="Arial"/>
              </a:defRPr>
            </a:pPr>
            <a:r>
              <a:rPr lang="en-US" sz="2400" b="1"/>
              <a:t>Taxes suck. But…</a:t>
            </a:r>
            <a:br>
              <a:rPr lang="en-US" sz="2400"/>
            </a:br>
            <a:r>
              <a:rPr lang="en-US" sz="2400"/>
              <a:t>The One Big, Beautiful Bill Act (OBBBA) just flipped the script for high earners and investors.</a:t>
            </a:r>
          </a:p>
          <a:p>
            <a:pPr>
              <a:defRPr sz="1400">
                <a:latin typeface="Arial"/>
              </a:defRPr>
            </a:pPr>
            <a:endParaRPr lang="en-US" sz="2400"/>
          </a:p>
          <a:p>
            <a:pPr>
              <a:defRPr sz="1400">
                <a:latin typeface="Arial"/>
              </a:defRPr>
            </a:pPr>
            <a:r>
              <a:rPr lang="en-US" sz="2400"/>
              <a:t>This is the most investor-friendly move Congress has made in years and the window to act is </a:t>
            </a:r>
            <a:r>
              <a:rPr lang="en-US" sz="2400" b="1"/>
              <a:t>right now</a:t>
            </a:r>
            <a:r>
              <a:rPr lang="en-US" sz="2400"/>
              <a:t>. </a:t>
            </a:r>
          </a:p>
          <a:p>
            <a:pPr>
              <a:defRPr sz="1400">
                <a:latin typeface="Arial"/>
              </a:defRPr>
            </a:pPr>
            <a:endParaRPr lang="en-US" sz="2000"/>
          </a:p>
        </p:txBody>
      </p:sp>
      <p:pic>
        <p:nvPicPr>
          <p:cNvPr id="4" name="Picture 3" descr="BFC-02.png"/>
          <p:cNvPicPr>
            <a:picLocks noChangeAspect="1"/>
          </p:cNvPicPr>
          <p:nvPr/>
        </p:nvPicPr>
        <p:blipFill>
          <a:blip r:embed="rId3"/>
          <a:stretch>
            <a:fillRect/>
          </a:stretch>
        </p:blipFill>
        <p:spPr>
          <a:xfrm>
            <a:off x="7510346" y="115973"/>
            <a:ext cx="1490005" cy="914400"/>
          </a:xfrm>
          <a:prstGeom prst="rect">
            <a:avLst/>
          </a:prstGeom>
        </p:spPr>
      </p:pic>
      <p:sp>
        <p:nvSpPr>
          <p:cNvPr id="5" name="Rectangle 4">
            <a:extLst>
              <a:ext uri="{FF2B5EF4-FFF2-40B4-BE49-F238E27FC236}">
                <a16:creationId xmlns:a16="http://schemas.microsoft.com/office/drawing/2014/main" id="{04E2D1BF-0FC3-58ED-CEA8-B40EE83EEBC5}"/>
              </a:ext>
            </a:extLst>
          </p:cNvPr>
          <p:cNvSpPr/>
          <p:nvPr/>
        </p:nvSpPr>
        <p:spPr>
          <a:xfrm>
            <a:off x="0" y="6161567"/>
            <a:ext cx="9144000" cy="69643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Autofit/>
          </a:bodyPr>
          <a:lstStyle/>
          <a:p>
            <a:br>
              <a:rPr lang="en-US" b="1">
                <a:ea typeface="Calibri"/>
                <a:cs typeface="Calibri"/>
              </a:rPr>
            </a:br>
            <a:r>
              <a:rPr b="1"/>
              <a:t>Why This Matters Now</a:t>
            </a:r>
            <a:endParaRPr lang="en-US" b="1">
              <a:ea typeface="Calibri"/>
              <a:cs typeface="Calibri"/>
            </a:endParaRPr>
          </a:p>
        </p:txBody>
      </p:sp>
      <p:sp>
        <p:nvSpPr>
          <p:cNvPr id="3" name="Content Placeholder 2"/>
          <p:cNvSpPr>
            <a:spLocks noGrp="1"/>
          </p:cNvSpPr>
          <p:nvPr>
            <p:ph idx="1"/>
          </p:nvPr>
        </p:nvSpPr>
        <p:spPr>
          <a:xfrm>
            <a:off x="457200" y="1655064"/>
            <a:ext cx="8229600" cy="4525963"/>
          </a:xfrm>
        </p:spPr>
        <p:txBody>
          <a:bodyPr/>
          <a:lstStyle/>
          <a:p>
            <a:pPr marL="0" indent="0">
              <a:buNone/>
              <a:defRPr sz="1400">
                <a:latin typeface="Arial"/>
              </a:defRPr>
            </a:pPr>
            <a:endParaRPr lang="en-US"/>
          </a:p>
          <a:p>
            <a:pPr>
              <a:defRPr sz="1400">
                <a:latin typeface="Arial"/>
              </a:defRPr>
            </a:pPr>
            <a:r>
              <a:rPr lang="en-US" sz="1800"/>
              <a:t>The OBBBA passed on July 4</a:t>
            </a:r>
            <a:r>
              <a:rPr lang="en-US" sz="1800" baseline="30000"/>
              <a:t>th</a:t>
            </a:r>
            <a:r>
              <a:rPr lang="en-US" sz="1800"/>
              <a:t>, 2025, effective immediately</a:t>
            </a:r>
          </a:p>
          <a:p>
            <a:pPr>
              <a:defRPr sz="1400">
                <a:latin typeface="Arial"/>
              </a:defRPr>
            </a:pPr>
            <a:endParaRPr lang="en-US" sz="1800"/>
          </a:p>
          <a:p>
            <a:pPr>
              <a:defRPr sz="1400">
                <a:latin typeface="Arial"/>
              </a:defRPr>
            </a:pPr>
            <a:r>
              <a:rPr lang="en-US" altLang="en-US" sz="1800">
                <a:latin typeface="Arial" panose="020B0604020202020204" pitchFamily="34" charset="0"/>
              </a:rPr>
              <a:t>Major tax breaks + timing advantages</a:t>
            </a:r>
          </a:p>
          <a:p>
            <a:pPr>
              <a:defRPr sz="1400">
                <a:latin typeface="Arial"/>
              </a:defRPr>
            </a:pPr>
            <a:endParaRPr lang="en-US" altLang="en-US" sz="1800">
              <a:latin typeface="Arial" panose="020B0604020202020204" pitchFamily="34" charset="0"/>
            </a:endParaRPr>
          </a:p>
          <a:p>
            <a:pPr>
              <a:defRPr sz="1400">
                <a:latin typeface="Arial"/>
              </a:defRPr>
            </a:pPr>
            <a:r>
              <a:rPr lang="en-US" altLang="en-US" sz="1800">
                <a:latin typeface="Arial" panose="020B0604020202020204" pitchFamily="34" charset="0"/>
              </a:rPr>
              <a:t>High earners and investors have months to reposition before the year closes.</a:t>
            </a:r>
          </a:p>
          <a:p>
            <a:pPr>
              <a:defRPr sz="1400">
                <a:latin typeface="Arial"/>
              </a:defRPr>
            </a:pPr>
            <a:endParaRPr lang="en-US" altLang="en-US" sz="1800">
              <a:latin typeface="Arial" panose="020B0604020202020204" pitchFamily="34" charset="0"/>
            </a:endParaRPr>
          </a:p>
          <a:p>
            <a:pPr>
              <a:defRPr sz="1400">
                <a:latin typeface="Arial"/>
              </a:defRPr>
            </a:pPr>
            <a:r>
              <a:rPr lang="en-US" sz="1800"/>
              <a:t>Window closes December 31st — no do-overs</a:t>
            </a:r>
          </a:p>
          <a:p>
            <a:pPr>
              <a:defRPr sz="1400">
                <a:latin typeface="Arial"/>
              </a:defRPr>
            </a:pPr>
            <a:endParaRPr lang="en-US" sz="1800"/>
          </a:p>
          <a:p>
            <a:pPr>
              <a:defRPr sz="1400">
                <a:latin typeface="Arial"/>
              </a:defRPr>
            </a:pPr>
            <a:r>
              <a:rPr lang="en-US" sz="1800"/>
              <a:t>Every month you wait, opportunities slip away</a:t>
            </a:r>
          </a:p>
        </p:txBody>
      </p:sp>
      <p:pic>
        <p:nvPicPr>
          <p:cNvPr id="6" name="Picture 5" descr="BFC-02.png">
            <a:extLst>
              <a:ext uri="{FF2B5EF4-FFF2-40B4-BE49-F238E27FC236}">
                <a16:creationId xmlns:a16="http://schemas.microsoft.com/office/drawing/2014/main" id="{9FB97E03-831E-6512-CC4F-4385A5AD8C76}"/>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D27A1-DB15-7352-C3E9-FC00D4AD8F06}"/>
              </a:ext>
            </a:extLst>
          </p:cNvPr>
          <p:cNvSpPr txBox="1">
            <a:spLocks/>
          </p:cNvSpPr>
          <p:nvPr/>
        </p:nvSpPr>
        <p:spPr>
          <a:xfrm>
            <a:off x="665415" y="569239"/>
            <a:ext cx="2707375" cy="520408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b="1"/>
            </a:br>
            <a:br>
              <a:rPr lang="en-US" b="1"/>
            </a:br>
            <a:r>
              <a:rPr lang="en-US" b="1"/>
              <a:t>Who Should Be Paying Attention</a:t>
            </a:r>
            <a:endParaRPr lang="en-US" b="1">
              <a:ea typeface="Calibri"/>
              <a:cs typeface="Calibri"/>
            </a:endParaRPr>
          </a:p>
        </p:txBody>
      </p:sp>
      <p:graphicFrame>
        <p:nvGraphicFramePr>
          <p:cNvPr id="3" name="Content Placeholder 2">
            <a:extLst>
              <a:ext uri="{FF2B5EF4-FFF2-40B4-BE49-F238E27FC236}">
                <a16:creationId xmlns:a16="http://schemas.microsoft.com/office/drawing/2014/main" id="{800086CF-DACF-5764-A9EA-D306DCED5AE0}"/>
              </a:ext>
            </a:extLst>
          </p:cNvPr>
          <p:cNvGraphicFramePr>
            <a:graphicFrameLocks/>
          </p:cNvGraphicFramePr>
          <p:nvPr>
            <p:extLst>
              <p:ext uri="{D42A27DB-BD31-4B8C-83A1-F6EECF244321}">
                <p14:modId xmlns:p14="http://schemas.microsoft.com/office/powerpoint/2010/main" val="312310991"/>
              </p:ext>
            </p:extLst>
          </p:nvPr>
        </p:nvGraphicFramePr>
        <p:xfrm>
          <a:off x="3582547" y="819369"/>
          <a:ext cx="4941945" cy="5243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BFC-02.png">
            <a:extLst>
              <a:ext uri="{FF2B5EF4-FFF2-40B4-BE49-F238E27FC236}">
                <a16:creationId xmlns:a16="http://schemas.microsoft.com/office/drawing/2014/main" id="{78A6DE7D-0AE6-EBE8-459B-4C596C1F13C8}"/>
              </a:ext>
            </a:extLst>
          </p:cNvPr>
          <p:cNvPicPr>
            <a:picLocks noChangeAspect="1"/>
          </p:cNvPicPr>
          <p:nvPr/>
        </p:nvPicPr>
        <p:blipFill>
          <a:blip r:embed="rId7"/>
          <a:stretch>
            <a:fillRect/>
          </a:stretch>
        </p:blipFill>
        <p:spPr>
          <a:xfrm>
            <a:off x="7510346" y="115973"/>
            <a:ext cx="1490005" cy="914400"/>
          </a:xfrm>
          <a:prstGeom prst="rect">
            <a:avLst/>
          </a:prstGeom>
        </p:spPr>
      </p:pic>
    </p:spTree>
    <p:extLst>
      <p:ext uri="{BB962C8B-B14F-4D97-AF65-F5344CB8AC3E}">
        <p14:creationId xmlns:p14="http://schemas.microsoft.com/office/powerpoint/2010/main" val="3365905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809801"/>
          </a:xfrm>
        </p:spPr>
        <p:txBody>
          <a:bodyPr>
            <a:normAutofit fontScale="90000"/>
          </a:bodyPr>
          <a:lstStyle/>
          <a:p>
            <a:br>
              <a:rPr lang="en-US" b="1"/>
            </a:br>
            <a:r>
              <a:rPr lang="en-US" b="1"/>
              <a:t>The One Big Beautiful Bill Act in Plain English</a:t>
            </a:r>
            <a:endParaRPr lang="en-US" b="1">
              <a:ea typeface="Calibri"/>
              <a:cs typeface="Calibri"/>
            </a:endParaRPr>
          </a:p>
        </p:txBody>
      </p:sp>
      <p:sp>
        <p:nvSpPr>
          <p:cNvPr id="3" name="Content Placeholder 2"/>
          <p:cNvSpPr>
            <a:spLocks noGrp="1"/>
          </p:cNvSpPr>
          <p:nvPr>
            <p:ph idx="1"/>
          </p:nvPr>
        </p:nvSpPr>
        <p:spPr>
          <a:xfrm>
            <a:off x="733096" y="2107516"/>
            <a:ext cx="7677807" cy="4750676"/>
          </a:xfrm>
        </p:spPr>
        <p:txBody>
          <a:bodyPr vert="horz" lIns="91440" tIns="45720" rIns="91440" bIns="45720" rtlCol="0" anchor="t">
            <a:normAutofit/>
          </a:bodyPr>
          <a:lstStyle/>
          <a:p>
            <a:pPr marL="0" indent="0">
              <a:buNone/>
            </a:pPr>
            <a:endParaRPr lang="en-US" sz="2800">
              <a:ea typeface="Calibri"/>
              <a:cs typeface="Calibri"/>
            </a:endParaRPr>
          </a:p>
          <a:p>
            <a:r>
              <a:rPr lang="en-US" sz="2400" b="1">
                <a:latin typeface="Arial" panose="020B0604020202020204" pitchFamily="34" charset="0"/>
                <a:cs typeface="Arial" panose="020B0604020202020204" pitchFamily="34" charset="0"/>
              </a:rPr>
              <a:t>Lower capital gains rates</a:t>
            </a:r>
            <a:r>
              <a:rPr lang="en-US" sz="2400">
                <a:latin typeface="Arial" panose="020B0604020202020204" pitchFamily="34" charset="0"/>
                <a:cs typeface="Arial" panose="020B0604020202020204" pitchFamily="34" charset="0"/>
              </a:rPr>
              <a:t> for qualifying investments</a:t>
            </a:r>
            <a:endParaRPr lang="en-US" sz="2400">
              <a:latin typeface="Arial" panose="020B0604020202020204" pitchFamily="34" charset="0"/>
              <a:ea typeface="Calibri"/>
              <a:cs typeface="Arial" panose="020B0604020202020204" pitchFamily="34" charset="0"/>
            </a:endParaRPr>
          </a:p>
          <a:p>
            <a:r>
              <a:rPr lang="en-US" sz="2400" b="1">
                <a:latin typeface="Arial" panose="020B0604020202020204" pitchFamily="34" charset="0"/>
                <a:cs typeface="Arial" panose="020B0604020202020204" pitchFamily="34" charset="0"/>
              </a:rPr>
              <a:t>More flexible income timing</a:t>
            </a:r>
            <a:r>
              <a:rPr lang="en-US" sz="2400">
                <a:latin typeface="Arial" panose="020B0604020202020204" pitchFamily="34" charset="0"/>
                <a:cs typeface="Arial" panose="020B0604020202020204" pitchFamily="34" charset="0"/>
              </a:rPr>
              <a:t> for bonuses &amp; RSUs</a:t>
            </a:r>
            <a:endParaRPr lang="en-US" sz="2400">
              <a:latin typeface="Arial" panose="020B0604020202020204" pitchFamily="34" charset="0"/>
              <a:ea typeface="Calibri"/>
              <a:cs typeface="Arial" panose="020B0604020202020204" pitchFamily="34" charset="0"/>
            </a:endParaRPr>
          </a:p>
          <a:p>
            <a:r>
              <a:rPr lang="en-US" sz="2400" b="1">
                <a:latin typeface="Arial" panose="020B0604020202020204" pitchFamily="34" charset="0"/>
                <a:cs typeface="Arial" panose="020B0604020202020204" pitchFamily="34" charset="0"/>
              </a:rPr>
              <a:t>Bigger depreciation and Section 179 deductions</a:t>
            </a:r>
            <a:r>
              <a:rPr lang="en-US" sz="2400">
                <a:latin typeface="Arial" panose="020B0604020202020204" pitchFamily="34" charset="0"/>
                <a:cs typeface="Arial" panose="020B0604020202020204" pitchFamily="34" charset="0"/>
              </a:rPr>
              <a:t> for investors</a:t>
            </a:r>
            <a:endParaRPr lang="en-US" sz="2400">
              <a:latin typeface="Arial" panose="020B0604020202020204" pitchFamily="34" charset="0"/>
              <a:ea typeface="Calibri"/>
              <a:cs typeface="Arial" panose="020B0604020202020204" pitchFamily="34" charset="0"/>
            </a:endParaRPr>
          </a:p>
          <a:p>
            <a:r>
              <a:rPr lang="en-US" sz="2400">
                <a:latin typeface="Arial" panose="020B0604020202020204" pitchFamily="34" charset="0"/>
                <a:cs typeface="Arial" panose="020B0604020202020204" pitchFamily="34" charset="0"/>
              </a:rPr>
              <a:t>SALT cap lifted for many high-income taxpayers</a:t>
            </a:r>
            <a:endParaRPr lang="en-US" sz="2400">
              <a:latin typeface="Arial" panose="020B0604020202020204" pitchFamily="34" charset="0"/>
              <a:ea typeface="Calibri"/>
              <a:cs typeface="Arial" panose="020B0604020202020204" pitchFamily="34" charset="0"/>
            </a:endParaRPr>
          </a:p>
          <a:p>
            <a:r>
              <a:rPr lang="en-US" sz="2400">
                <a:latin typeface="Arial" panose="020B0604020202020204" pitchFamily="34" charset="0"/>
                <a:cs typeface="Arial" panose="020B0604020202020204" pitchFamily="34" charset="0"/>
              </a:rPr>
              <a:t>Expanded </a:t>
            </a:r>
            <a:r>
              <a:rPr lang="en-US" sz="2400" b="1">
                <a:latin typeface="Arial" panose="020B0604020202020204" pitchFamily="34" charset="0"/>
                <a:cs typeface="Arial" panose="020B0604020202020204" pitchFamily="34" charset="0"/>
              </a:rPr>
              <a:t>Qualified Opportunity Zone</a:t>
            </a:r>
            <a:r>
              <a:rPr lang="en-US" sz="2400">
                <a:latin typeface="Arial" panose="020B0604020202020204" pitchFamily="34" charset="0"/>
                <a:cs typeface="Arial" panose="020B0604020202020204" pitchFamily="34" charset="0"/>
              </a:rPr>
              <a:t> benefits</a:t>
            </a:r>
            <a:endParaRPr lang="en-US" sz="2400">
              <a:latin typeface="Arial" panose="020B0604020202020204" pitchFamily="34" charset="0"/>
              <a:ea typeface="Calibri"/>
              <a:cs typeface="Arial" panose="020B0604020202020204" pitchFamily="34" charset="0"/>
            </a:endParaRPr>
          </a:p>
        </p:txBody>
      </p:sp>
      <p:pic>
        <p:nvPicPr>
          <p:cNvPr id="6" name="Picture 5" descr="BFC-02.png">
            <a:extLst>
              <a:ext uri="{FF2B5EF4-FFF2-40B4-BE49-F238E27FC236}">
                <a16:creationId xmlns:a16="http://schemas.microsoft.com/office/drawing/2014/main" id="{0B6BF0AA-FD89-541D-4D8B-2B9D29EE5641}"/>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583659"/>
          </a:xfrm>
        </p:spPr>
        <p:txBody>
          <a:bodyPr>
            <a:normAutofit/>
          </a:bodyPr>
          <a:lstStyle/>
          <a:p>
            <a:br>
              <a:rPr lang="en-US" b="1"/>
            </a:br>
            <a:r>
              <a:rPr lang="en-US" b="1"/>
              <a:t>Tech Professionals &amp; Equity Comp</a:t>
            </a:r>
            <a:endParaRPr lang="en-US" b="1">
              <a:ea typeface="Calibri"/>
              <a:cs typeface="Calibri"/>
            </a:endParaRPr>
          </a:p>
        </p:txBody>
      </p:sp>
      <p:sp>
        <p:nvSpPr>
          <p:cNvPr id="3" name="Content Placeholder 2"/>
          <p:cNvSpPr>
            <a:spLocks noGrp="1"/>
          </p:cNvSpPr>
          <p:nvPr>
            <p:ph idx="1"/>
          </p:nvPr>
        </p:nvSpPr>
        <p:spPr>
          <a:xfrm>
            <a:off x="457200" y="1981201"/>
            <a:ext cx="8077200" cy="3683876"/>
          </a:xfrm>
        </p:spPr>
        <p:txBody>
          <a:bodyPr>
            <a:normAutofit/>
          </a:bodyPr>
          <a:lstStyle/>
          <a:p>
            <a:endParaRPr/>
          </a:p>
          <a:p>
            <a:pPr>
              <a:defRPr sz="1400">
                <a:latin typeface="Arial"/>
              </a:defRPr>
            </a:pPr>
            <a:r>
              <a:rPr sz="2400"/>
              <a:t>New deferral option for RSU taxation until sale</a:t>
            </a:r>
            <a:r>
              <a:rPr lang="en-US" sz="2400"/>
              <a:t> (not vesting)</a:t>
            </a:r>
            <a:endParaRPr sz="2400"/>
          </a:p>
          <a:p>
            <a:pPr>
              <a:defRPr sz="1400">
                <a:latin typeface="Arial"/>
              </a:defRPr>
            </a:pPr>
            <a:r>
              <a:rPr lang="en-US" sz="2400"/>
              <a:t>Bonus restructuring to shift income into lower tax brackets</a:t>
            </a:r>
          </a:p>
          <a:p>
            <a:pPr>
              <a:defRPr sz="1400">
                <a:latin typeface="Arial"/>
              </a:defRPr>
            </a:pPr>
            <a:r>
              <a:rPr lang="en-US" sz="2400"/>
              <a:t>Pair equity liquidation with capital gains harvesting</a:t>
            </a:r>
          </a:p>
          <a:p>
            <a:pPr>
              <a:defRPr sz="1400">
                <a:latin typeface="Arial"/>
              </a:defRPr>
            </a:pPr>
            <a:r>
              <a:rPr lang="en-US" sz="2400"/>
              <a:t>Avoid “bracket creep” with strategic timing</a:t>
            </a:r>
            <a:endParaRPr sz="2400"/>
          </a:p>
        </p:txBody>
      </p:sp>
      <p:pic>
        <p:nvPicPr>
          <p:cNvPr id="6" name="Picture 5" descr="BFC-02.png">
            <a:extLst>
              <a:ext uri="{FF2B5EF4-FFF2-40B4-BE49-F238E27FC236}">
                <a16:creationId xmlns:a16="http://schemas.microsoft.com/office/drawing/2014/main" id="{582BAC3D-4C09-FBBF-139A-E1B6EF1273C6}"/>
              </a:ext>
            </a:extLst>
          </p:cNvPr>
          <p:cNvPicPr>
            <a:picLocks noChangeAspect="1"/>
          </p:cNvPicPr>
          <p:nvPr/>
        </p:nvPicPr>
        <p:blipFill>
          <a:blip r:embed="rId3"/>
          <a:stretch>
            <a:fillRect/>
          </a:stretch>
        </p:blipFill>
        <p:spPr>
          <a:xfrm>
            <a:off x="7510346" y="115973"/>
            <a:ext cx="1490005" cy="914400"/>
          </a:xfrm>
          <a:prstGeom prst="rect">
            <a:avLst/>
          </a:prstGeom>
        </p:spPr>
      </p:pic>
      <p:sp>
        <p:nvSpPr>
          <p:cNvPr id="4" name="Rectangle 3">
            <a:extLst>
              <a:ext uri="{FF2B5EF4-FFF2-40B4-BE49-F238E27FC236}">
                <a16:creationId xmlns:a16="http://schemas.microsoft.com/office/drawing/2014/main" id="{ED96C8FB-FE2D-2420-0970-E8BA14EEF61D}"/>
              </a:ext>
            </a:extLst>
          </p:cNvPr>
          <p:cNvSpPr/>
          <p:nvPr/>
        </p:nvSpPr>
        <p:spPr>
          <a:xfrm>
            <a:off x="0" y="6161567"/>
            <a:ext cx="9144000" cy="69643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DAFD9-93CB-2315-039E-38168C7C80D7}"/>
              </a:ext>
            </a:extLst>
          </p:cNvPr>
          <p:cNvSpPr>
            <a:spLocks noGrp="1"/>
          </p:cNvSpPr>
          <p:nvPr>
            <p:ph type="title"/>
          </p:nvPr>
        </p:nvSpPr>
        <p:spPr>
          <a:xfrm>
            <a:off x="457200" y="218882"/>
            <a:ext cx="6991815" cy="1143000"/>
          </a:xfrm>
        </p:spPr>
        <p:txBody>
          <a:bodyPr>
            <a:normAutofit/>
          </a:bodyPr>
          <a:lstStyle/>
          <a:p>
            <a:pPr algn="l"/>
            <a:r>
              <a:rPr lang="en-US" sz="3200" b="1">
                <a:ea typeface="Calibri"/>
                <a:cs typeface="Calibri"/>
              </a:rPr>
              <a:t>Before &amp; After: RSU + Bonus Tax Savings</a:t>
            </a:r>
            <a:br>
              <a:rPr lang="en-US" sz="3200" b="1">
                <a:ea typeface="Calibri"/>
                <a:cs typeface="Calibri"/>
              </a:rPr>
            </a:br>
            <a:r>
              <a:rPr lang="en-US" sz="3200" b="1">
                <a:ea typeface="Calibri"/>
                <a:cs typeface="Calibri"/>
              </a:rPr>
              <a:t> With Charitable Bunching</a:t>
            </a:r>
            <a:endParaRPr lang="en-GB" sz="3200" b="1">
              <a:ea typeface="Calibri"/>
              <a:cs typeface="Calibri"/>
            </a:endParaRPr>
          </a:p>
        </p:txBody>
      </p:sp>
      <p:pic>
        <p:nvPicPr>
          <p:cNvPr id="8" name="Picture 7" descr="BFC-02.png">
            <a:extLst>
              <a:ext uri="{FF2B5EF4-FFF2-40B4-BE49-F238E27FC236}">
                <a16:creationId xmlns:a16="http://schemas.microsoft.com/office/drawing/2014/main" id="{EE677283-4DF4-46FC-5B65-16E245670992}"/>
              </a:ext>
            </a:extLst>
          </p:cNvPr>
          <p:cNvPicPr>
            <a:picLocks noChangeAspect="1"/>
          </p:cNvPicPr>
          <p:nvPr/>
        </p:nvPicPr>
        <p:blipFill>
          <a:blip r:embed="rId3"/>
          <a:stretch>
            <a:fillRect/>
          </a:stretch>
        </p:blipFill>
        <p:spPr>
          <a:xfrm>
            <a:off x="7510346" y="115973"/>
            <a:ext cx="1490005" cy="914400"/>
          </a:xfrm>
          <a:prstGeom prst="rect">
            <a:avLst/>
          </a:prstGeom>
        </p:spPr>
      </p:pic>
      <p:sp>
        <p:nvSpPr>
          <p:cNvPr id="9" name="TextBox 8">
            <a:extLst>
              <a:ext uri="{FF2B5EF4-FFF2-40B4-BE49-F238E27FC236}">
                <a16:creationId xmlns:a16="http://schemas.microsoft.com/office/drawing/2014/main" id="{8C6E7230-D639-27F7-6CBE-15030090235E}"/>
              </a:ext>
            </a:extLst>
          </p:cNvPr>
          <p:cNvSpPr txBox="1"/>
          <p:nvPr/>
        </p:nvSpPr>
        <p:spPr>
          <a:xfrm>
            <a:off x="663498" y="1449660"/>
            <a:ext cx="4934414" cy="10926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300" b="1"/>
              <a:t>Moves Implemented:</a:t>
            </a:r>
            <a:r>
              <a:rPr lang="en-GB" sz="1300" b="1">
                <a:ea typeface="Calibri"/>
                <a:cs typeface="Calibri"/>
              </a:rPr>
              <a:t>​</a:t>
            </a:r>
            <a:br>
              <a:rPr lang="en-GB" sz="1300">
                <a:ea typeface="Calibri"/>
                <a:cs typeface="Calibri"/>
              </a:rPr>
            </a:br>
            <a:r>
              <a:rPr lang="en-US" sz="1300"/>
              <a:t>1. RSU deferral / 83(</a:t>
            </a:r>
            <a:r>
              <a:rPr lang="en-US" sz="1300" err="1"/>
              <a:t>i</a:t>
            </a:r>
            <a:r>
              <a:rPr lang="en-US" sz="1300"/>
              <a:t>) election — delay $100K RSU recognition.</a:t>
            </a:r>
            <a:r>
              <a:rPr lang="en-GB" sz="1300">
                <a:ea typeface="Calibri"/>
                <a:cs typeface="Calibri"/>
              </a:rPr>
              <a:t>​</a:t>
            </a:r>
            <a:br>
              <a:rPr lang="en-GB" sz="1300">
                <a:ea typeface="Calibri"/>
                <a:cs typeface="Calibri"/>
              </a:rPr>
            </a:br>
            <a:r>
              <a:rPr lang="en-US" sz="1300"/>
              <a:t>2. Bonus redirection — $50K pre-tax 401(k) + $50K deferred comp.</a:t>
            </a:r>
            <a:r>
              <a:rPr lang="en-GB" sz="1300">
                <a:ea typeface="Calibri"/>
                <a:cs typeface="Calibri"/>
              </a:rPr>
              <a:t>​</a:t>
            </a:r>
            <a:br>
              <a:rPr lang="en-GB" sz="1300">
                <a:ea typeface="Calibri"/>
                <a:cs typeface="Calibri"/>
              </a:rPr>
            </a:br>
            <a:r>
              <a:rPr lang="en-US" sz="1300"/>
              <a:t>3. Charitable bunching — $20K donor-advised fund gift.</a:t>
            </a:r>
            <a:r>
              <a:rPr lang="en-GB" sz="1300">
                <a:ea typeface="Calibri"/>
                <a:cs typeface="Calibri"/>
              </a:rPr>
              <a:t>​</a:t>
            </a:r>
            <a:br>
              <a:rPr lang="en-GB" sz="1300">
                <a:ea typeface="Calibri"/>
                <a:cs typeface="Calibri"/>
              </a:rPr>
            </a:br>
            <a:r>
              <a:rPr lang="en-US" sz="1300"/>
              <a:t>4. Combined with $15K SALT + $8K mortgage interest to itemize.</a:t>
            </a:r>
            <a:r>
              <a:rPr lang="en-GB" sz="1300">
                <a:ea typeface="Calibri"/>
                <a:cs typeface="Calibri"/>
              </a:rPr>
              <a:t>​</a:t>
            </a:r>
          </a:p>
        </p:txBody>
      </p:sp>
      <p:graphicFrame>
        <p:nvGraphicFramePr>
          <p:cNvPr id="3" name="Table 2">
            <a:extLst>
              <a:ext uri="{FF2B5EF4-FFF2-40B4-BE49-F238E27FC236}">
                <a16:creationId xmlns:a16="http://schemas.microsoft.com/office/drawing/2014/main" id="{F7C0409F-202D-06EE-F074-43C61DC76A5A}"/>
              </a:ext>
            </a:extLst>
          </p:cNvPr>
          <p:cNvGraphicFramePr>
            <a:graphicFrameLocks noGrp="1"/>
          </p:cNvGraphicFramePr>
          <p:nvPr>
            <p:extLst>
              <p:ext uri="{D42A27DB-BD31-4B8C-83A1-F6EECF244321}">
                <p14:modId xmlns:p14="http://schemas.microsoft.com/office/powerpoint/2010/main" val="3762898903"/>
              </p:ext>
            </p:extLst>
          </p:nvPr>
        </p:nvGraphicFramePr>
        <p:xfrm>
          <a:off x="663498" y="2676292"/>
          <a:ext cx="7815747" cy="4018997"/>
        </p:xfrm>
        <a:graphic>
          <a:graphicData uri="http://schemas.openxmlformats.org/drawingml/2006/table">
            <a:tbl>
              <a:tblPr firstRow="1" bandRow="1">
                <a:tableStyleId>{F5AB1C69-6EDB-4FF4-983F-18BD219EF322}</a:tableStyleId>
              </a:tblPr>
              <a:tblGrid>
                <a:gridCol w="2605249">
                  <a:extLst>
                    <a:ext uri="{9D8B030D-6E8A-4147-A177-3AD203B41FA5}">
                      <a16:colId xmlns:a16="http://schemas.microsoft.com/office/drawing/2014/main" val="672368277"/>
                    </a:ext>
                  </a:extLst>
                </a:gridCol>
                <a:gridCol w="2605249">
                  <a:extLst>
                    <a:ext uri="{9D8B030D-6E8A-4147-A177-3AD203B41FA5}">
                      <a16:colId xmlns:a16="http://schemas.microsoft.com/office/drawing/2014/main" val="1642522110"/>
                    </a:ext>
                  </a:extLst>
                </a:gridCol>
                <a:gridCol w="2605249">
                  <a:extLst>
                    <a:ext uri="{9D8B030D-6E8A-4147-A177-3AD203B41FA5}">
                      <a16:colId xmlns:a16="http://schemas.microsoft.com/office/drawing/2014/main" val="4036507206"/>
                    </a:ext>
                  </a:extLst>
                </a:gridCol>
              </a:tblGrid>
              <a:tr h="372978">
                <a:tc>
                  <a:txBody>
                    <a:bodyPr/>
                    <a:lstStyle/>
                    <a:p>
                      <a:pPr algn="ctr"/>
                      <a:r>
                        <a:rPr lang="en-GB" sz="1400" b="0"/>
                        <a:t>Item</a:t>
                      </a:r>
                    </a:p>
                  </a:txBody>
                  <a:tcPr anchor="ctr"/>
                </a:tc>
                <a:tc>
                  <a:txBody>
                    <a:bodyPr/>
                    <a:lstStyle/>
                    <a:p>
                      <a:pPr algn="ctr"/>
                      <a:r>
                        <a:rPr lang="en-GB" sz="1400" b="0"/>
                        <a:t>Before Planning</a:t>
                      </a:r>
                    </a:p>
                  </a:txBody>
                  <a:tcPr anchor="ctr"/>
                </a:tc>
                <a:tc>
                  <a:txBody>
                    <a:bodyPr/>
                    <a:lstStyle/>
                    <a:p>
                      <a:pPr algn="ctr"/>
                      <a:r>
                        <a:rPr lang="en-GB" sz="1400" b="0"/>
                        <a:t>After Planning</a:t>
                      </a:r>
                    </a:p>
                  </a:txBody>
                  <a:tcPr anchor="ctr"/>
                </a:tc>
                <a:extLst>
                  <a:ext uri="{0D108BD9-81ED-4DB2-BD59-A6C34878D82A}">
                    <a16:rowId xmlns:a16="http://schemas.microsoft.com/office/drawing/2014/main" val="593352628"/>
                  </a:ext>
                </a:extLst>
              </a:tr>
              <a:tr h="280463">
                <a:tc>
                  <a:txBody>
                    <a:bodyPr/>
                    <a:lstStyle/>
                    <a:p>
                      <a:r>
                        <a:rPr lang="en-GB" sz="1200" b="0"/>
                        <a:t>Base Salary</a:t>
                      </a:r>
                    </a:p>
                  </a:txBody>
                  <a:tcPr/>
                </a:tc>
                <a:tc>
                  <a:txBody>
                    <a:bodyPr/>
                    <a:lstStyle/>
                    <a:p>
                      <a:pPr algn="r"/>
                      <a:r>
                        <a:rPr lang="en-GB" sz="1200" b="0"/>
                        <a:t>$200,000</a:t>
                      </a:r>
                    </a:p>
                  </a:txBody>
                  <a:tcPr/>
                </a:tc>
                <a:tc>
                  <a:txBody>
                    <a:bodyPr/>
                    <a:lstStyle/>
                    <a:p>
                      <a:pPr lvl="0" algn="r">
                        <a:buNone/>
                      </a:pPr>
                      <a:r>
                        <a:rPr lang="en-GB" sz="1200" b="0" i="0" u="none" strike="noStrike" noProof="0">
                          <a:latin typeface="Calibri"/>
                        </a:rPr>
                        <a:t>$200,000</a:t>
                      </a:r>
                      <a:endParaRPr lang="en-US"/>
                    </a:p>
                  </a:txBody>
                  <a:tcPr/>
                </a:tc>
                <a:extLst>
                  <a:ext uri="{0D108BD9-81ED-4DB2-BD59-A6C34878D82A}">
                    <a16:rowId xmlns:a16="http://schemas.microsoft.com/office/drawing/2014/main" val="3764122004"/>
                  </a:ext>
                </a:extLst>
              </a:tr>
              <a:tr h="280463">
                <a:tc>
                  <a:txBody>
                    <a:bodyPr/>
                    <a:lstStyle/>
                    <a:p>
                      <a:pPr lvl="0" algn="l">
                        <a:lnSpc>
                          <a:spcPct val="100000"/>
                        </a:lnSpc>
                        <a:spcBef>
                          <a:spcPts val="0"/>
                        </a:spcBef>
                        <a:spcAft>
                          <a:spcPts val="0"/>
                        </a:spcAft>
                        <a:buNone/>
                      </a:pPr>
                      <a:r>
                        <a:rPr lang="en-GB" sz="1200" b="0" i="0" u="none" strike="noStrike" noProof="0">
                          <a:latin typeface="Calibri"/>
                        </a:rPr>
                        <a:t>RSU Vest Recognized</a:t>
                      </a:r>
                      <a:endParaRPr lang="en-US" sz="1200" b="0"/>
                    </a:p>
                  </a:txBody>
                  <a:tcPr/>
                </a:tc>
                <a:tc>
                  <a:txBody>
                    <a:bodyPr/>
                    <a:lstStyle/>
                    <a:p>
                      <a:pPr lvl="0" algn="r">
                        <a:buNone/>
                      </a:pPr>
                      <a:r>
                        <a:rPr lang="en-GB" sz="1200" b="0" i="0" u="none" strike="noStrike" noProof="0">
                          <a:latin typeface="Calibri"/>
                        </a:rPr>
                        <a:t>$100,000</a:t>
                      </a:r>
                      <a:endParaRPr lang="en-US"/>
                    </a:p>
                  </a:txBody>
                  <a:tcPr/>
                </a:tc>
                <a:tc>
                  <a:txBody>
                    <a:bodyPr/>
                    <a:lstStyle/>
                    <a:p>
                      <a:pPr lvl="0" algn="r">
                        <a:buNone/>
                      </a:pPr>
                      <a:r>
                        <a:rPr lang="en-GB" sz="1200" b="0" i="0" u="none" strike="noStrike" noProof="0">
                          <a:latin typeface="Calibri"/>
                        </a:rPr>
                        <a:t>$0</a:t>
                      </a:r>
                      <a:endParaRPr lang="en-US"/>
                    </a:p>
                  </a:txBody>
                  <a:tcPr/>
                </a:tc>
                <a:extLst>
                  <a:ext uri="{0D108BD9-81ED-4DB2-BD59-A6C34878D82A}">
                    <a16:rowId xmlns:a16="http://schemas.microsoft.com/office/drawing/2014/main" val="773650190"/>
                  </a:ext>
                </a:extLst>
              </a:tr>
              <a:tr h="280463">
                <a:tc>
                  <a:txBody>
                    <a:bodyPr/>
                    <a:lstStyle/>
                    <a:p>
                      <a:pPr lvl="0" algn="l">
                        <a:lnSpc>
                          <a:spcPct val="100000"/>
                        </a:lnSpc>
                        <a:spcBef>
                          <a:spcPts val="0"/>
                        </a:spcBef>
                        <a:spcAft>
                          <a:spcPts val="0"/>
                        </a:spcAft>
                        <a:buNone/>
                      </a:pPr>
                      <a:r>
                        <a:rPr lang="en-GB" sz="1200" b="0" i="0" u="none" strike="noStrike" noProof="0">
                          <a:latin typeface="Calibri"/>
                        </a:rPr>
                        <a:t>Bonus Recognized</a:t>
                      </a:r>
                      <a:endParaRPr lang="en-US" sz="1200" b="0"/>
                    </a:p>
                  </a:txBody>
                  <a:tcPr/>
                </a:tc>
                <a:tc>
                  <a:txBody>
                    <a:bodyPr/>
                    <a:lstStyle/>
                    <a:p>
                      <a:pPr lvl="0" algn="r">
                        <a:buNone/>
                      </a:pPr>
                      <a:r>
                        <a:rPr lang="en-GB" sz="1200" b="0" i="0" u="none" strike="noStrike" noProof="0">
                          <a:latin typeface="Calibri"/>
                        </a:rPr>
                        <a:t>$100,000</a:t>
                      </a:r>
                      <a:endParaRPr lang="en-US"/>
                    </a:p>
                  </a:txBody>
                  <a:tcPr/>
                </a:tc>
                <a:tc>
                  <a:txBody>
                    <a:bodyPr/>
                    <a:lstStyle/>
                    <a:p>
                      <a:pPr lvl="0" algn="r">
                        <a:lnSpc>
                          <a:spcPct val="100000"/>
                        </a:lnSpc>
                        <a:spcBef>
                          <a:spcPts val="0"/>
                        </a:spcBef>
                        <a:spcAft>
                          <a:spcPts val="0"/>
                        </a:spcAft>
                        <a:buNone/>
                      </a:pPr>
                      <a:r>
                        <a:rPr lang="en-GB" sz="1200" b="0" i="0" u="none" strike="noStrike" noProof="0">
                          <a:latin typeface="Calibri"/>
                        </a:rPr>
                        <a:t>$0</a:t>
                      </a:r>
                    </a:p>
                  </a:txBody>
                  <a:tcPr/>
                </a:tc>
                <a:extLst>
                  <a:ext uri="{0D108BD9-81ED-4DB2-BD59-A6C34878D82A}">
                    <a16:rowId xmlns:a16="http://schemas.microsoft.com/office/drawing/2014/main" val="2707105518"/>
                  </a:ext>
                </a:extLst>
              </a:tr>
              <a:tr h="280463">
                <a:tc>
                  <a:txBody>
                    <a:bodyPr/>
                    <a:lstStyle/>
                    <a:p>
                      <a:pPr lvl="0" algn="l">
                        <a:lnSpc>
                          <a:spcPct val="100000"/>
                        </a:lnSpc>
                        <a:spcBef>
                          <a:spcPts val="0"/>
                        </a:spcBef>
                        <a:spcAft>
                          <a:spcPts val="0"/>
                        </a:spcAft>
                        <a:buNone/>
                      </a:pPr>
                      <a:r>
                        <a:rPr lang="en-GB" sz="1200" b="0" i="0" u="none" strike="noStrike" noProof="0">
                          <a:latin typeface="Calibri"/>
                        </a:rPr>
                        <a:t>Total Income</a:t>
                      </a:r>
                      <a:endParaRPr lang="en-US" sz="1200" b="0"/>
                    </a:p>
                  </a:txBody>
                  <a:tcPr/>
                </a:tc>
                <a:tc>
                  <a:txBody>
                    <a:bodyPr/>
                    <a:lstStyle/>
                    <a:p>
                      <a:pPr algn="r"/>
                      <a:r>
                        <a:rPr lang="en-GB" sz="1200" b="0"/>
                        <a:t>$400,000</a:t>
                      </a:r>
                    </a:p>
                  </a:txBody>
                  <a:tcPr/>
                </a:tc>
                <a:tc>
                  <a:txBody>
                    <a:bodyPr/>
                    <a:lstStyle/>
                    <a:p>
                      <a:pPr algn="r"/>
                      <a:r>
                        <a:rPr lang="en-GB" sz="1200" b="0"/>
                        <a:t>$200,000</a:t>
                      </a:r>
                    </a:p>
                  </a:txBody>
                  <a:tcPr/>
                </a:tc>
                <a:extLst>
                  <a:ext uri="{0D108BD9-81ED-4DB2-BD59-A6C34878D82A}">
                    <a16:rowId xmlns:a16="http://schemas.microsoft.com/office/drawing/2014/main" val="284403457"/>
                  </a:ext>
                </a:extLst>
              </a:tr>
              <a:tr h="280463">
                <a:tc>
                  <a:txBody>
                    <a:bodyPr/>
                    <a:lstStyle/>
                    <a:p>
                      <a:pPr lvl="0" algn="l">
                        <a:lnSpc>
                          <a:spcPct val="100000"/>
                        </a:lnSpc>
                        <a:spcBef>
                          <a:spcPts val="0"/>
                        </a:spcBef>
                        <a:spcAft>
                          <a:spcPts val="0"/>
                        </a:spcAft>
                        <a:buNone/>
                      </a:pPr>
                      <a:r>
                        <a:rPr lang="en-GB" sz="1200" b="0" i="0" u="none" strike="noStrike" noProof="0">
                          <a:latin typeface="Calibri"/>
                        </a:rPr>
                        <a:t>Charitable Bunching Deduction</a:t>
                      </a:r>
                      <a:endParaRPr lang="en-US" sz="1200" b="0"/>
                    </a:p>
                  </a:txBody>
                  <a:tcPr/>
                </a:tc>
                <a:tc>
                  <a:txBody>
                    <a:bodyPr/>
                    <a:lstStyle/>
                    <a:p>
                      <a:pPr algn="r"/>
                      <a:r>
                        <a:rPr lang="en-GB" sz="1200" b="0"/>
                        <a:t>-</a:t>
                      </a:r>
                    </a:p>
                  </a:txBody>
                  <a:tcPr/>
                </a:tc>
                <a:tc>
                  <a:txBody>
                    <a:bodyPr/>
                    <a:lstStyle/>
                    <a:p>
                      <a:pPr algn="r"/>
                      <a:r>
                        <a:rPr lang="en-GB" sz="1200" b="0"/>
                        <a:t>($20,000)</a:t>
                      </a:r>
                    </a:p>
                  </a:txBody>
                  <a:tcPr/>
                </a:tc>
                <a:extLst>
                  <a:ext uri="{0D108BD9-81ED-4DB2-BD59-A6C34878D82A}">
                    <a16:rowId xmlns:a16="http://schemas.microsoft.com/office/drawing/2014/main" val="40428543"/>
                  </a:ext>
                </a:extLst>
              </a:tr>
              <a:tr h="280463">
                <a:tc>
                  <a:txBody>
                    <a:bodyPr/>
                    <a:lstStyle/>
                    <a:p>
                      <a:pPr lvl="0" algn="l">
                        <a:lnSpc>
                          <a:spcPct val="100000"/>
                        </a:lnSpc>
                        <a:spcBef>
                          <a:spcPts val="0"/>
                        </a:spcBef>
                        <a:spcAft>
                          <a:spcPts val="0"/>
                        </a:spcAft>
                        <a:buNone/>
                      </a:pPr>
                      <a:r>
                        <a:rPr lang="en-GB" sz="1200" b="0" i="0" u="none" strike="noStrike" noProof="0">
                          <a:latin typeface="Calibri"/>
                        </a:rPr>
                        <a:t>SALT Deduction</a:t>
                      </a:r>
                      <a:endParaRPr lang="en-US" sz="1200" b="0"/>
                    </a:p>
                  </a:txBody>
                  <a:tcPr/>
                </a:tc>
                <a:tc>
                  <a:txBody>
                    <a:bodyPr/>
                    <a:lstStyle/>
                    <a:p>
                      <a:pPr algn="r"/>
                      <a:r>
                        <a:rPr lang="en-GB" sz="1200" b="0"/>
                        <a:t>-</a:t>
                      </a:r>
                    </a:p>
                  </a:txBody>
                  <a:tcPr/>
                </a:tc>
                <a:tc>
                  <a:txBody>
                    <a:bodyPr/>
                    <a:lstStyle/>
                    <a:p>
                      <a:pPr algn="r"/>
                      <a:r>
                        <a:rPr lang="en-GB" sz="1200" b="0"/>
                        <a:t>($15,000)</a:t>
                      </a:r>
                    </a:p>
                  </a:txBody>
                  <a:tcPr/>
                </a:tc>
                <a:extLst>
                  <a:ext uri="{0D108BD9-81ED-4DB2-BD59-A6C34878D82A}">
                    <a16:rowId xmlns:a16="http://schemas.microsoft.com/office/drawing/2014/main" val="2505276916"/>
                  </a:ext>
                </a:extLst>
              </a:tr>
              <a:tr h="280463">
                <a:tc>
                  <a:txBody>
                    <a:bodyPr/>
                    <a:lstStyle/>
                    <a:p>
                      <a:pPr lvl="0" algn="l">
                        <a:lnSpc>
                          <a:spcPct val="100000"/>
                        </a:lnSpc>
                        <a:spcBef>
                          <a:spcPts val="0"/>
                        </a:spcBef>
                        <a:spcAft>
                          <a:spcPts val="0"/>
                        </a:spcAft>
                        <a:buNone/>
                      </a:pPr>
                      <a:r>
                        <a:rPr lang="en-GB" sz="1200" b="0" i="0" u="none" strike="noStrike" noProof="0">
                          <a:latin typeface="Calibri"/>
                        </a:rPr>
                        <a:t>Mortgage Interest</a:t>
                      </a:r>
                      <a:endParaRPr lang="en-US" sz="1200" b="0"/>
                    </a:p>
                  </a:txBody>
                  <a:tcPr/>
                </a:tc>
                <a:tc>
                  <a:txBody>
                    <a:bodyPr/>
                    <a:lstStyle/>
                    <a:p>
                      <a:pPr algn="r"/>
                      <a:r>
                        <a:rPr lang="en-GB" sz="1200" b="0"/>
                        <a:t>-</a:t>
                      </a:r>
                    </a:p>
                  </a:txBody>
                  <a:tcPr/>
                </a:tc>
                <a:tc>
                  <a:txBody>
                    <a:bodyPr/>
                    <a:lstStyle/>
                    <a:p>
                      <a:pPr algn="r"/>
                      <a:r>
                        <a:rPr lang="en-GB" sz="1200" b="0"/>
                        <a:t>($8,000)</a:t>
                      </a:r>
                    </a:p>
                  </a:txBody>
                  <a:tcPr/>
                </a:tc>
                <a:extLst>
                  <a:ext uri="{0D108BD9-81ED-4DB2-BD59-A6C34878D82A}">
                    <a16:rowId xmlns:a16="http://schemas.microsoft.com/office/drawing/2014/main" val="3092401994"/>
                  </a:ext>
                </a:extLst>
              </a:tr>
              <a:tr h="280463">
                <a:tc>
                  <a:txBody>
                    <a:bodyPr/>
                    <a:lstStyle/>
                    <a:p>
                      <a:pPr lvl="0" algn="l">
                        <a:lnSpc>
                          <a:spcPct val="100000"/>
                        </a:lnSpc>
                        <a:spcBef>
                          <a:spcPts val="0"/>
                        </a:spcBef>
                        <a:spcAft>
                          <a:spcPts val="0"/>
                        </a:spcAft>
                        <a:buNone/>
                      </a:pPr>
                      <a:r>
                        <a:rPr lang="en-GB" sz="1200" b="0" i="0" u="none" strike="noStrike" noProof="0">
                          <a:latin typeface="Calibri"/>
                        </a:rPr>
                        <a:t>Total Itemized Deduction</a:t>
                      </a:r>
                      <a:endParaRPr lang="en-US" sz="1200" b="0"/>
                    </a:p>
                  </a:txBody>
                  <a:tcPr/>
                </a:tc>
                <a:tc>
                  <a:txBody>
                    <a:bodyPr/>
                    <a:lstStyle/>
                    <a:p>
                      <a:pPr lvl="0" algn="r">
                        <a:buNone/>
                      </a:pPr>
                      <a:r>
                        <a:rPr lang="en-GB" sz="1200" b="0"/>
                        <a:t>$29,200 (std)</a:t>
                      </a:r>
                    </a:p>
                  </a:txBody>
                  <a:tcPr/>
                </a:tc>
                <a:tc>
                  <a:txBody>
                    <a:bodyPr/>
                    <a:lstStyle/>
                    <a:p>
                      <a:pPr lvl="0" algn="r">
                        <a:buNone/>
                      </a:pPr>
                      <a:r>
                        <a:rPr lang="en-GB" sz="1200" b="0"/>
                        <a:t>$43,000 (Itemized)</a:t>
                      </a:r>
                    </a:p>
                  </a:txBody>
                  <a:tcPr/>
                </a:tc>
                <a:extLst>
                  <a:ext uri="{0D108BD9-81ED-4DB2-BD59-A6C34878D82A}">
                    <a16:rowId xmlns:a16="http://schemas.microsoft.com/office/drawing/2014/main" val="3840511302"/>
                  </a:ext>
                </a:extLst>
              </a:tr>
              <a:tr h="280463">
                <a:tc>
                  <a:txBody>
                    <a:bodyPr/>
                    <a:lstStyle/>
                    <a:p>
                      <a:pPr lvl="0">
                        <a:buNone/>
                      </a:pPr>
                      <a:r>
                        <a:rPr lang="en-GB" sz="1200" b="0" i="0" u="none" strike="noStrike" noProof="0">
                          <a:latin typeface="Calibri"/>
                        </a:rPr>
                        <a:t>Taxable Income</a:t>
                      </a:r>
                      <a:endParaRPr lang="en-US" sz="1200" b="0"/>
                    </a:p>
                  </a:txBody>
                  <a:tcPr/>
                </a:tc>
                <a:tc>
                  <a:txBody>
                    <a:bodyPr/>
                    <a:lstStyle/>
                    <a:p>
                      <a:pPr lvl="0" algn="r">
                        <a:buNone/>
                      </a:pPr>
                      <a:r>
                        <a:rPr lang="en-GB" sz="1200" b="0"/>
                        <a:t>$370,800</a:t>
                      </a:r>
                    </a:p>
                  </a:txBody>
                  <a:tcPr/>
                </a:tc>
                <a:tc>
                  <a:txBody>
                    <a:bodyPr/>
                    <a:lstStyle/>
                    <a:p>
                      <a:pPr lvl="0" algn="r">
                        <a:buNone/>
                      </a:pPr>
                      <a:r>
                        <a:rPr lang="en-GB" sz="1200" b="0"/>
                        <a:t>$157,000</a:t>
                      </a:r>
                    </a:p>
                  </a:txBody>
                  <a:tcPr/>
                </a:tc>
                <a:extLst>
                  <a:ext uri="{0D108BD9-81ED-4DB2-BD59-A6C34878D82A}">
                    <a16:rowId xmlns:a16="http://schemas.microsoft.com/office/drawing/2014/main" val="2012119708"/>
                  </a:ext>
                </a:extLst>
              </a:tr>
              <a:tr h="280463">
                <a:tc>
                  <a:txBody>
                    <a:bodyPr/>
                    <a:lstStyle/>
                    <a:p>
                      <a:pPr lvl="0" algn="l">
                        <a:lnSpc>
                          <a:spcPct val="100000"/>
                        </a:lnSpc>
                        <a:spcBef>
                          <a:spcPts val="0"/>
                        </a:spcBef>
                        <a:spcAft>
                          <a:spcPts val="0"/>
                        </a:spcAft>
                        <a:buNone/>
                      </a:pPr>
                      <a:r>
                        <a:rPr lang="en-GB" sz="1200" b="0" i="0" u="none" strike="noStrike" noProof="0">
                          <a:latin typeface="Calibri"/>
                        </a:rPr>
                        <a:t>Federal Tax</a:t>
                      </a:r>
                      <a:endParaRPr lang="en-US" sz="1200" b="0"/>
                    </a:p>
                  </a:txBody>
                  <a:tcPr/>
                </a:tc>
                <a:tc>
                  <a:txBody>
                    <a:bodyPr/>
                    <a:lstStyle/>
                    <a:p>
                      <a:pPr lvl="0" algn="r">
                        <a:buNone/>
                      </a:pPr>
                      <a:r>
                        <a:rPr lang="en-GB" sz="1200" b="0"/>
                        <a:t>$95,300</a:t>
                      </a:r>
                    </a:p>
                  </a:txBody>
                  <a:tcPr/>
                </a:tc>
                <a:tc>
                  <a:txBody>
                    <a:bodyPr/>
                    <a:lstStyle/>
                    <a:p>
                      <a:pPr lvl="0" algn="r">
                        <a:buNone/>
                      </a:pPr>
                      <a:r>
                        <a:rPr lang="en-GB" sz="1200" b="0"/>
                        <a:t>$28,600</a:t>
                      </a:r>
                    </a:p>
                  </a:txBody>
                  <a:tcPr/>
                </a:tc>
                <a:extLst>
                  <a:ext uri="{0D108BD9-81ED-4DB2-BD59-A6C34878D82A}">
                    <a16:rowId xmlns:a16="http://schemas.microsoft.com/office/drawing/2014/main" val="665537279"/>
                  </a:ext>
                </a:extLst>
              </a:tr>
              <a:tr h="280463">
                <a:tc>
                  <a:txBody>
                    <a:bodyPr/>
                    <a:lstStyle/>
                    <a:p>
                      <a:pPr lvl="0" algn="l">
                        <a:lnSpc>
                          <a:spcPct val="100000"/>
                        </a:lnSpc>
                        <a:spcBef>
                          <a:spcPts val="0"/>
                        </a:spcBef>
                        <a:spcAft>
                          <a:spcPts val="0"/>
                        </a:spcAft>
                        <a:buNone/>
                      </a:pPr>
                      <a:r>
                        <a:rPr lang="en-GB" sz="1200" b="0" i="0" u="none" strike="noStrike" noProof="0">
                          <a:latin typeface="Calibri"/>
                        </a:rPr>
                        <a:t>State Tax</a:t>
                      </a:r>
                      <a:endParaRPr lang="en-US" sz="1200" b="0"/>
                    </a:p>
                  </a:txBody>
                  <a:tcPr/>
                </a:tc>
                <a:tc>
                  <a:txBody>
                    <a:bodyPr/>
                    <a:lstStyle/>
                    <a:p>
                      <a:pPr lvl="0" algn="r">
                        <a:buNone/>
                      </a:pPr>
                      <a:r>
                        <a:rPr lang="en-GB" sz="1200" b="0"/>
                        <a:t>$30,800</a:t>
                      </a:r>
                    </a:p>
                  </a:txBody>
                  <a:tcPr/>
                </a:tc>
                <a:tc>
                  <a:txBody>
                    <a:bodyPr/>
                    <a:lstStyle/>
                    <a:p>
                      <a:pPr lvl="0" algn="r">
                        <a:buNone/>
                      </a:pPr>
                      <a:r>
                        <a:rPr lang="en-GB" sz="1200" b="0"/>
                        <a:t>$10,300</a:t>
                      </a:r>
                    </a:p>
                  </a:txBody>
                  <a:tcPr/>
                </a:tc>
                <a:extLst>
                  <a:ext uri="{0D108BD9-81ED-4DB2-BD59-A6C34878D82A}">
                    <a16:rowId xmlns:a16="http://schemas.microsoft.com/office/drawing/2014/main" val="2072657878"/>
                  </a:ext>
                </a:extLst>
              </a:tr>
              <a:tr h="280463">
                <a:tc>
                  <a:txBody>
                    <a:bodyPr/>
                    <a:lstStyle/>
                    <a:p>
                      <a:pPr lvl="0" algn="l">
                        <a:lnSpc>
                          <a:spcPct val="100000"/>
                        </a:lnSpc>
                        <a:spcBef>
                          <a:spcPts val="0"/>
                        </a:spcBef>
                        <a:spcAft>
                          <a:spcPts val="0"/>
                        </a:spcAft>
                        <a:buNone/>
                      </a:pPr>
                      <a:r>
                        <a:rPr lang="en-GB" sz="1200" b="0" i="0" u="none" strike="noStrike" noProof="0">
                          <a:latin typeface="Calibri"/>
                        </a:rPr>
                        <a:t>Total Tax</a:t>
                      </a:r>
                      <a:endParaRPr lang="en-US" sz="1200" b="0"/>
                    </a:p>
                  </a:txBody>
                  <a:tcPr/>
                </a:tc>
                <a:tc>
                  <a:txBody>
                    <a:bodyPr/>
                    <a:lstStyle/>
                    <a:p>
                      <a:pPr lvl="0" algn="r">
                        <a:buNone/>
                      </a:pPr>
                      <a:r>
                        <a:rPr lang="en-GB" sz="1200" b="0"/>
                        <a:t>$126,100</a:t>
                      </a:r>
                    </a:p>
                  </a:txBody>
                  <a:tcPr/>
                </a:tc>
                <a:tc>
                  <a:txBody>
                    <a:bodyPr/>
                    <a:lstStyle/>
                    <a:p>
                      <a:pPr lvl="0" algn="r">
                        <a:buNone/>
                      </a:pPr>
                      <a:r>
                        <a:rPr lang="en-GB" sz="1200" b="0"/>
                        <a:t>$38,900</a:t>
                      </a:r>
                    </a:p>
                  </a:txBody>
                  <a:tcPr/>
                </a:tc>
                <a:extLst>
                  <a:ext uri="{0D108BD9-81ED-4DB2-BD59-A6C34878D82A}">
                    <a16:rowId xmlns:a16="http://schemas.microsoft.com/office/drawing/2014/main" val="4089693291"/>
                  </a:ext>
                </a:extLst>
              </a:tr>
              <a:tr h="280463">
                <a:tc>
                  <a:txBody>
                    <a:bodyPr/>
                    <a:lstStyle/>
                    <a:p>
                      <a:pPr lvl="0">
                        <a:buNone/>
                      </a:pPr>
                      <a:r>
                        <a:rPr lang="en-GB" sz="1200" b="1"/>
                        <a:t>Total Tax Savings: $87,200</a:t>
                      </a:r>
                    </a:p>
                  </a:txBody>
                  <a:tcPr/>
                </a:tc>
                <a:tc>
                  <a:txBody>
                    <a:bodyPr/>
                    <a:lstStyle/>
                    <a:p>
                      <a:pPr lvl="0" algn="r">
                        <a:buNone/>
                      </a:pPr>
                      <a:endParaRPr lang="en-GB" sz="1200" b="0"/>
                    </a:p>
                  </a:txBody>
                  <a:tcPr/>
                </a:tc>
                <a:tc>
                  <a:txBody>
                    <a:bodyPr/>
                    <a:lstStyle/>
                    <a:p>
                      <a:pPr lvl="0" algn="r">
                        <a:buNone/>
                      </a:pPr>
                      <a:endParaRPr lang="en-GB" sz="1200" b="0"/>
                    </a:p>
                  </a:txBody>
                  <a:tcPr/>
                </a:tc>
                <a:extLst>
                  <a:ext uri="{0D108BD9-81ED-4DB2-BD59-A6C34878D82A}">
                    <a16:rowId xmlns:a16="http://schemas.microsoft.com/office/drawing/2014/main" val="2020148893"/>
                  </a:ext>
                </a:extLst>
              </a:tr>
            </a:tbl>
          </a:graphicData>
        </a:graphic>
      </p:graphicFrame>
    </p:spTree>
    <p:extLst>
      <p:ext uri="{BB962C8B-B14F-4D97-AF65-F5344CB8AC3E}">
        <p14:creationId xmlns:p14="http://schemas.microsoft.com/office/powerpoint/2010/main" val="3679660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591" y="458633"/>
            <a:ext cx="7019693" cy="1143000"/>
          </a:xfrm>
        </p:spPr>
        <p:txBody>
          <a:bodyPr>
            <a:normAutofit/>
          </a:bodyPr>
          <a:lstStyle/>
          <a:p>
            <a:r>
              <a:rPr lang="en-US" sz="3400" b="1"/>
              <a:t>Turning RSU Income Into Real Estate </a:t>
            </a:r>
            <a:br>
              <a:rPr lang="en-US" sz="3400" b="1"/>
            </a:br>
            <a:r>
              <a:rPr lang="en-US" sz="3400" b="1"/>
              <a:t>Tax Savings – OBBBA Strategy</a:t>
            </a:r>
            <a:endParaRPr lang="en-US" sz="3400" b="1">
              <a:ea typeface="Calibri"/>
              <a:cs typeface="Calibri"/>
            </a:endParaRPr>
          </a:p>
        </p:txBody>
      </p:sp>
      <p:sp>
        <p:nvSpPr>
          <p:cNvPr id="3" name="Content Placeholder 2"/>
          <p:cNvSpPr>
            <a:spLocks noGrp="1"/>
          </p:cNvSpPr>
          <p:nvPr>
            <p:ph idx="1"/>
          </p:nvPr>
        </p:nvSpPr>
        <p:spPr>
          <a:xfrm>
            <a:off x="850446" y="2071787"/>
            <a:ext cx="7443107" cy="3203703"/>
          </a:xfrm>
        </p:spPr>
        <p:txBody>
          <a:bodyPr>
            <a:normAutofit fontScale="40000" lnSpcReduction="20000"/>
          </a:bodyPr>
          <a:lstStyle/>
          <a:p>
            <a:pPr marL="0" indent="0">
              <a:buNone/>
            </a:pPr>
            <a:br>
              <a:rPr lang="en-US" sz="2000"/>
            </a:br>
            <a:r>
              <a:rPr lang="en-US" sz="4800" b="1"/>
              <a:t>RSU Vesting = Big Tax Bill</a:t>
            </a:r>
            <a:endParaRPr lang="en-US" sz="4800"/>
          </a:p>
          <a:p>
            <a:r>
              <a:rPr lang="en-US" sz="4800"/>
              <a:t>RSU income taxed as W-2 at vesting</a:t>
            </a:r>
          </a:p>
          <a:p>
            <a:r>
              <a:rPr lang="en-US" sz="4800"/>
              <a:t>Federal + State + Payroll taxes hit immediately</a:t>
            </a:r>
          </a:p>
          <a:p>
            <a:r>
              <a:rPr lang="en-US" sz="4800"/>
              <a:t>Hard to offset with normal deductions</a:t>
            </a:r>
          </a:p>
          <a:p>
            <a:endParaRPr lang="en-US" sz="4800"/>
          </a:p>
          <a:p>
            <a:pPr marL="0" indent="0">
              <a:buNone/>
            </a:pPr>
            <a:r>
              <a:rPr lang="en-US" sz="4800" b="1"/>
              <a:t>Redirect RSU Proceeds Into High-Deduction Real Estate</a:t>
            </a:r>
            <a:endParaRPr lang="en-US" sz="4800"/>
          </a:p>
          <a:p>
            <a:r>
              <a:rPr lang="en-US" sz="4800"/>
              <a:t>Short-Term Rentals → Active management offsets W-2 income</a:t>
            </a:r>
          </a:p>
          <a:p>
            <a:r>
              <a:rPr lang="en-US" sz="4800"/>
              <a:t>Cost Segregation + 100% Bonus Depreciation Real Estate Professional Status (REP) → Full offset for you/spouse</a:t>
            </a:r>
          </a:p>
          <a:p>
            <a:r>
              <a:rPr lang="en-US" sz="4800"/>
              <a:t>Syndication Investments → Large first-year paper losses</a:t>
            </a:r>
          </a:p>
          <a:p>
            <a:endParaRPr sz="1938"/>
          </a:p>
        </p:txBody>
      </p:sp>
      <p:pic>
        <p:nvPicPr>
          <p:cNvPr id="5" name="Picture 4" descr="BFC-02.png">
            <a:extLst>
              <a:ext uri="{FF2B5EF4-FFF2-40B4-BE49-F238E27FC236}">
                <a16:creationId xmlns:a16="http://schemas.microsoft.com/office/drawing/2014/main" id="{EA7B3E5E-C2B8-DEA8-27E8-68D5EB3BFC42}"/>
              </a:ext>
            </a:extLst>
          </p:cNvPr>
          <p:cNvPicPr>
            <a:picLocks noChangeAspect="1"/>
          </p:cNvPicPr>
          <p:nvPr/>
        </p:nvPicPr>
        <p:blipFill>
          <a:blip r:embed="rId3"/>
          <a:stretch>
            <a:fillRect/>
          </a:stretch>
        </p:blipFill>
        <p:spPr>
          <a:xfrm>
            <a:off x="7510346" y="115973"/>
            <a:ext cx="1490005" cy="914400"/>
          </a:xfrm>
          <a:prstGeom prst="rect">
            <a:avLst/>
          </a:prstGeom>
        </p:spPr>
      </p:pic>
      <p:sp>
        <p:nvSpPr>
          <p:cNvPr id="4" name="Rectangle 3">
            <a:extLst>
              <a:ext uri="{FF2B5EF4-FFF2-40B4-BE49-F238E27FC236}">
                <a16:creationId xmlns:a16="http://schemas.microsoft.com/office/drawing/2014/main" id="{5D404B0B-B2E9-16F6-4C5D-7CF150B02F9C}"/>
              </a:ext>
            </a:extLst>
          </p:cNvPr>
          <p:cNvSpPr/>
          <p:nvPr/>
        </p:nvSpPr>
        <p:spPr>
          <a:xfrm>
            <a:off x="0" y="6161567"/>
            <a:ext cx="9144000" cy="69643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97280"/>
            <a:ext cx="8229600" cy="1143000"/>
          </a:xfrm>
        </p:spPr>
        <p:txBody>
          <a:bodyPr>
            <a:normAutofit fontScale="90000"/>
          </a:bodyPr>
          <a:lstStyle/>
          <a:p>
            <a:r>
              <a:rPr lang="en-US" b="1"/>
              <a:t>OBBBA Depreciation Methods – Real Estate Investors</a:t>
            </a:r>
            <a:endParaRPr lang="en-US" b="1">
              <a:ea typeface="Calibri"/>
              <a:cs typeface="Calibri"/>
            </a:endParaRPr>
          </a:p>
        </p:txBody>
      </p:sp>
      <p:graphicFrame>
        <p:nvGraphicFramePr>
          <p:cNvPr id="3" name="Table 2"/>
          <p:cNvGraphicFramePr>
            <a:graphicFrameLocks noGrp="1"/>
          </p:cNvGraphicFramePr>
          <p:nvPr>
            <p:extLst>
              <p:ext uri="{D42A27DB-BD31-4B8C-83A1-F6EECF244321}">
                <p14:modId xmlns:p14="http://schemas.microsoft.com/office/powerpoint/2010/main" val="32356258"/>
              </p:ext>
            </p:extLst>
          </p:nvPr>
        </p:nvGraphicFramePr>
        <p:xfrm>
          <a:off x="457200" y="2626995"/>
          <a:ext cx="8229600" cy="1828800"/>
        </p:xfrm>
        <a:graphic>
          <a:graphicData uri="http://schemas.openxmlformats.org/drawingml/2006/table">
            <a:tbl>
              <a:tblPr firstRow="1" bandRow="1">
                <a:tableStyleId>{F5AB1C69-6EDB-4FF4-983F-18BD219EF322}</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457200">
                <a:tc>
                  <a:txBody>
                    <a:bodyPr/>
                    <a:lstStyle/>
                    <a:p>
                      <a:pPr algn="ctr">
                        <a:defRPr sz="1400" b="1">
                          <a:solidFill>
                            <a:srgbClr val="FFFFFF"/>
                          </a:solidFill>
                        </a:defRPr>
                      </a:pPr>
                      <a:r>
                        <a:t>Method</a:t>
                      </a:r>
                    </a:p>
                  </a:txBody>
                  <a:tcPr/>
                </a:tc>
                <a:tc>
                  <a:txBody>
                    <a:bodyPr/>
                    <a:lstStyle/>
                    <a:p>
                      <a:pPr algn="ctr">
                        <a:defRPr sz="1400" b="1">
                          <a:solidFill>
                            <a:srgbClr val="FFFFFF"/>
                          </a:solidFill>
                        </a:defRPr>
                      </a:pPr>
                      <a:r>
                        <a:t>Best For</a:t>
                      </a:r>
                    </a:p>
                  </a:txBody>
                  <a:tcPr/>
                </a:tc>
                <a:tc>
                  <a:txBody>
                    <a:bodyPr/>
                    <a:lstStyle/>
                    <a:p>
                      <a:pPr algn="ctr">
                        <a:defRPr sz="1400" b="1">
                          <a:solidFill>
                            <a:srgbClr val="FFFFFF"/>
                          </a:solidFill>
                        </a:defRPr>
                      </a:pPr>
                      <a:r>
                        <a:t>Income Limit</a:t>
                      </a:r>
                    </a:p>
                  </a:txBody>
                  <a:tcPr/>
                </a:tc>
                <a:tc>
                  <a:txBody>
                    <a:bodyPr/>
                    <a:lstStyle/>
                    <a:p>
                      <a:pPr algn="ctr">
                        <a:defRPr sz="1400" b="1">
                          <a:solidFill>
                            <a:srgbClr val="FFFFFF"/>
                          </a:solidFill>
                        </a:defRPr>
                      </a:pPr>
                      <a:r>
                        <a:t>Max Deduction</a:t>
                      </a:r>
                    </a:p>
                  </a:txBody>
                  <a:tcPr/>
                </a:tc>
                <a:extLst>
                  <a:ext uri="{0D108BD9-81ED-4DB2-BD59-A6C34878D82A}">
                    <a16:rowId xmlns:a16="http://schemas.microsoft.com/office/drawing/2014/main" val="10000"/>
                  </a:ext>
                </a:extLst>
              </a:tr>
              <a:tr h="457200">
                <a:tc>
                  <a:txBody>
                    <a:bodyPr/>
                    <a:lstStyle/>
                    <a:p>
                      <a:pPr algn="ctr">
                        <a:defRPr sz="1200"/>
                      </a:pPr>
                      <a:r>
                        <a:t>Section 179</a:t>
                      </a:r>
                    </a:p>
                  </a:txBody>
                  <a:tcPr/>
                </a:tc>
                <a:tc>
                  <a:txBody>
                    <a:bodyPr/>
                    <a:lstStyle/>
                    <a:p>
                      <a:pPr algn="ctr">
                        <a:defRPr sz="1200"/>
                      </a:pPr>
                      <a:r>
                        <a:t>Landlords with appliances/equipment</a:t>
                      </a:r>
                    </a:p>
                  </a:txBody>
                  <a:tcPr/>
                </a:tc>
                <a:tc>
                  <a:txBody>
                    <a:bodyPr/>
                    <a:lstStyle/>
                    <a:p>
                      <a:pPr algn="ctr">
                        <a:defRPr sz="1200"/>
                      </a:pPr>
                      <a:r>
                        <a:t>Yes</a:t>
                      </a:r>
                    </a:p>
                  </a:txBody>
                  <a:tcPr/>
                </a:tc>
                <a:tc>
                  <a:txBody>
                    <a:bodyPr/>
                    <a:lstStyle/>
                    <a:p>
                      <a:pPr algn="ctr">
                        <a:defRPr sz="1200"/>
                      </a:pPr>
                      <a:r>
                        <a:t>$2.5M</a:t>
                      </a:r>
                    </a:p>
                  </a:txBody>
                  <a:tcPr/>
                </a:tc>
                <a:extLst>
                  <a:ext uri="{0D108BD9-81ED-4DB2-BD59-A6C34878D82A}">
                    <a16:rowId xmlns:a16="http://schemas.microsoft.com/office/drawing/2014/main" val="10001"/>
                  </a:ext>
                </a:extLst>
              </a:tr>
              <a:tr h="457200">
                <a:tc>
                  <a:txBody>
                    <a:bodyPr/>
                    <a:lstStyle/>
                    <a:p>
                      <a:pPr algn="ctr">
                        <a:defRPr sz="1200"/>
                      </a:pPr>
                      <a:r>
                        <a:t>Bonus Depreciation</a:t>
                      </a:r>
                    </a:p>
                  </a:txBody>
                  <a:tcPr/>
                </a:tc>
                <a:tc>
                  <a:txBody>
                    <a:bodyPr/>
                    <a:lstStyle/>
                    <a:p>
                      <a:pPr algn="ctr">
                        <a:defRPr sz="1200"/>
                      </a:pPr>
                      <a:r>
                        <a:t>Rehab/BRRRR investors</a:t>
                      </a:r>
                    </a:p>
                  </a:txBody>
                  <a:tcPr/>
                </a:tc>
                <a:tc>
                  <a:txBody>
                    <a:bodyPr/>
                    <a:lstStyle/>
                    <a:p>
                      <a:pPr algn="ctr">
                        <a:defRPr sz="1200"/>
                      </a:pPr>
                      <a:r>
                        <a:t>No</a:t>
                      </a:r>
                    </a:p>
                  </a:txBody>
                  <a:tcPr/>
                </a:tc>
                <a:tc>
                  <a:txBody>
                    <a:bodyPr/>
                    <a:lstStyle/>
                    <a:p>
                      <a:pPr algn="ctr">
                        <a:defRPr sz="1200"/>
                      </a:pPr>
                      <a:r>
                        <a:t>Unlimited</a:t>
                      </a:r>
                    </a:p>
                  </a:txBody>
                  <a:tcPr/>
                </a:tc>
                <a:extLst>
                  <a:ext uri="{0D108BD9-81ED-4DB2-BD59-A6C34878D82A}">
                    <a16:rowId xmlns:a16="http://schemas.microsoft.com/office/drawing/2014/main" val="10002"/>
                  </a:ext>
                </a:extLst>
              </a:tr>
              <a:tr h="457200">
                <a:tc>
                  <a:txBody>
                    <a:bodyPr/>
                    <a:lstStyle/>
                    <a:p>
                      <a:pPr algn="ctr">
                        <a:defRPr sz="1200"/>
                      </a:pPr>
                      <a:r>
                        <a:t>MACRS</a:t>
                      </a:r>
                    </a:p>
                  </a:txBody>
                  <a:tcPr/>
                </a:tc>
                <a:tc>
                  <a:txBody>
                    <a:bodyPr/>
                    <a:lstStyle/>
                    <a:p>
                      <a:pPr algn="ctr">
                        <a:defRPr sz="1200"/>
                      </a:pPr>
                      <a:r>
                        <a:t>Long-term holders</a:t>
                      </a:r>
                    </a:p>
                  </a:txBody>
                  <a:tcPr/>
                </a:tc>
                <a:tc>
                  <a:txBody>
                    <a:bodyPr/>
                    <a:lstStyle/>
                    <a:p>
                      <a:pPr algn="ctr">
                        <a:defRPr sz="1200"/>
                      </a:pPr>
                      <a:r>
                        <a:t>No</a:t>
                      </a:r>
                    </a:p>
                  </a:txBody>
                  <a:tcPr/>
                </a:tc>
                <a:tc>
                  <a:txBody>
                    <a:bodyPr/>
                    <a:lstStyle/>
                    <a:p>
                      <a:pPr algn="ctr">
                        <a:defRPr sz="1200"/>
                      </a:pPr>
                      <a:r>
                        <a:t>Based on asset life</a:t>
                      </a:r>
                    </a:p>
                  </a:txBody>
                  <a:tcPr/>
                </a:tc>
                <a:extLst>
                  <a:ext uri="{0D108BD9-81ED-4DB2-BD59-A6C34878D82A}">
                    <a16:rowId xmlns:a16="http://schemas.microsoft.com/office/drawing/2014/main" val="10003"/>
                  </a:ext>
                </a:extLst>
              </a:tr>
            </a:tbl>
          </a:graphicData>
        </a:graphic>
      </p:graphicFrame>
      <p:pic>
        <p:nvPicPr>
          <p:cNvPr id="7" name="Picture 6" descr="BFC-02.png"/>
          <p:cNvPicPr>
            <a:picLocks noChangeAspect="1"/>
          </p:cNvPicPr>
          <p:nvPr/>
        </p:nvPicPr>
        <p:blipFill>
          <a:blip r:embed="rId3"/>
          <a:stretch>
            <a:fillRect/>
          </a:stretch>
        </p:blipFill>
        <p:spPr>
          <a:xfrm>
            <a:off x="7315200" y="182880"/>
            <a:ext cx="1490005" cy="914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18"/>
            <a:ext cx="8229600" cy="1143000"/>
          </a:xfrm>
        </p:spPr>
        <p:txBody>
          <a:bodyPr>
            <a:normAutofit fontScale="90000"/>
          </a:bodyPr>
          <a:lstStyle/>
          <a:p>
            <a:br>
              <a:rPr lang="en-US" b="1"/>
            </a:br>
            <a:r>
              <a:rPr lang="en-US" b="1"/>
              <a:t>Real Estate Advantages</a:t>
            </a:r>
            <a:endParaRPr lang="en-US" b="1">
              <a:ea typeface="Calibri"/>
              <a:cs typeface="Calibri"/>
            </a:endParaRPr>
          </a:p>
        </p:txBody>
      </p:sp>
      <p:sp>
        <p:nvSpPr>
          <p:cNvPr id="3" name="Content Placeholder 2"/>
          <p:cNvSpPr>
            <a:spLocks noGrp="1"/>
          </p:cNvSpPr>
          <p:nvPr>
            <p:ph idx="1"/>
          </p:nvPr>
        </p:nvSpPr>
        <p:spPr>
          <a:xfrm>
            <a:off x="457200" y="1832019"/>
            <a:ext cx="8229600" cy="4525963"/>
          </a:xfrm>
        </p:spPr>
        <p:txBody>
          <a:bodyPr>
            <a:normAutofit/>
          </a:bodyPr>
          <a:lstStyle/>
          <a:p>
            <a:endParaRPr sz="2000">
              <a:latin typeface="Arial" panose="020B0604020202020204" pitchFamily="34" charset="0"/>
              <a:cs typeface="Arial" panose="020B0604020202020204" pitchFamily="34" charset="0"/>
            </a:endParaRPr>
          </a:p>
          <a:p>
            <a:pPr>
              <a:defRPr sz="1400">
                <a:latin typeface="Arial"/>
              </a:defRPr>
            </a:pPr>
            <a:r>
              <a:rPr sz="2000" b="1">
                <a:latin typeface="Arial" panose="020B0604020202020204" pitchFamily="34" charset="0"/>
                <a:cs typeface="Arial" panose="020B0604020202020204" pitchFamily="34" charset="0"/>
              </a:rPr>
              <a:t>100% bonus depreciation </a:t>
            </a:r>
            <a:r>
              <a:rPr lang="en-US" sz="2000">
                <a:latin typeface="Arial" panose="020B0604020202020204" pitchFamily="34" charset="0"/>
                <a:cs typeface="Arial" panose="020B0604020202020204" pitchFamily="34" charset="0"/>
              </a:rPr>
              <a:t>for certain asset classes </a:t>
            </a:r>
            <a:r>
              <a:rPr sz="2000">
                <a:latin typeface="Arial" panose="020B0604020202020204" pitchFamily="34" charset="0"/>
                <a:cs typeface="Arial" panose="020B0604020202020204" pitchFamily="34" charset="0"/>
              </a:rPr>
              <a:t>in 2025 (phases down after)</a:t>
            </a:r>
            <a:endParaRPr lang="en-US" sz="2000">
              <a:latin typeface="Arial" panose="020B0604020202020204" pitchFamily="34" charset="0"/>
              <a:cs typeface="Arial" panose="020B0604020202020204" pitchFamily="34" charset="0"/>
            </a:endParaRPr>
          </a:p>
          <a:p>
            <a:pPr>
              <a:defRPr sz="1400">
                <a:latin typeface="Arial"/>
              </a:defRPr>
            </a:pPr>
            <a:endParaRPr sz="2000">
              <a:latin typeface="Arial" panose="020B0604020202020204" pitchFamily="34" charset="0"/>
              <a:cs typeface="Arial" panose="020B0604020202020204" pitchFamily="34" charset="0"/>
            </a:endParaRPr>
          </a:p>
          <a:p>
            <a:pPr>
              <a:defRPr sz="1400">
                <a:latin typeface="Arial"/>
              </a:defRPr>
            </a:pPr>
            <a:r>
              <a:rPr lang="en-US" sz="2000">
                <a:latin typeface="Arial" panose="020B0604020202020204" pitchFamily="34" charset="0"/>
                <a:cs typeface="Arial" panose="020B0604020202020204" pitchFamily="34" charset="0"/>
              </a:rPr>
              <a:t>Easier cost segregation studies = bigger first-year deductions</a:t>
            </a:r>
          </a:p>
          <a:p>
            <a:pPr>
              <a:defRPr sz="1400">
                <a:latin typeface="Arial"/>
              </a:defRPr>
            </a:pPr>
            <a:endParaRPr lang="en-US" sz="2000">
              <a:latin typeface="Arial" panose="020B0604020202020204" pitchFamily="34" charset="0"/>
              <a:cs typeface="Arial" panose="020B0604020202020204" pitchFamily="34" charset="0"/>
            </a:endParaRPr>
          </a:p>
          <a:p>
            <a:pPr>
              <a:defRPr sz="1400">
                <a:latin typeface="Arial"/>
              </a:defRPr>
            </a:pPr>
            <a:r>
              <a:rPr lang="en-US" sz="2000">
                <a:latin typeface="Arial" panose="020B0604020202020204" pitchFamily="34" charset="0"/>
                <a:cs typeface="Arial" panose="020B0604020202020204" pitchFamily="34" charset="0"/>
              </a:rPr>
              <a:t>More favorable passive loss offset rules for high earners</a:t>
            </a:r>
          </a:p>
          <a:p>
            <a:pPr>
              <a:defRPr sz="1400">
                <a:latin typeface="Arial"/>
              </a:defRPr>
            </a:pPr>
            <a:endParaRPr lang="en-US" sz="2000">
              <a:latin typeface="Arial" panose="020B0604020202020204" pitchFamily="34" charset="0"/>
              <a:cs typeface="Arial" panose="020B0604020202020204" pitchFamily="34" charset="0"/>
            </a:endParaRPr>
          </a:p>
          <a:p>
            <a:pPr>
              <a:defRPr sz="1400">
                <a:latin typeface="Arial"/>
              </a:defRPr>
            </a:pPr>
            <a:r>
              <a:rPr lang="en-US" sz="2000">
                <a:latin typeface="Arial" panose="020B0604020202020204" pitchFamily="34" charset="0"/>
                <a:cs typeface="Arial" panose="020B0604020202020204" pitchFamily="34" charset="0"/>
              </a:rPr>
              <a:t>Opportunity to combine real estate pro status with the new deductions</a:t>
            </a:r>
          </a:p>
        </p:txBody>
      </p:sp>
      <p:pic>
        <p:nvPicPr>
          <p:cNvPr id="6" name="Picture 5" descr="BFC-02.png">
            <a:extLst>
              <a:ext uri="{FF2B5EF4-FFF2-40B4-BE49-F238E27FC236}">
                <a16:creationId xmlns:a16="http://schemas.microsoft.com/office/drawing/2014/main" id="{1084D2FA-C94E-D67B-4F94-D9426163C055}"/>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4E14D-5AE8-26F3-F08E-AA9AB4C9300E}"/>
              </a:ext>
            </a:extLst>
          </p:cNvPr>
          <p:cNvSpPr>
            <a:spLocks noGrp="1"/>
          </p:cNvSpPr>
          <p:nvPr>
            <p:ph type="title"/>
          </p:nvPr>
        </p:nvSpPr>
        <p:spPr>
          <a:xfrm>
            <a:off x="373118" y="550401"/>
            <a:ext cx="8229600" cy="1143000"/>
          </a:xfrm>
        </p:spPr>
        <p:txBody>
          <a:bodyPr>
            <a:normAutofit fontScale="90000"/>
          </a:bodyPr>
          <a:lstStyle/>
          <a:p>
            <a:r>
              <a:rPr lang="en-US"/>
              <a:t>Real Estate Professional (REP) Qualification</a:t>
            </a:r>
          </a:p>
        </p:txBody>
      </p:sp>
      <p:sp>
        <p:nvSpPr>
          <p:cNvPr id="3" name="Content Placeholder 2">
            <a:extLst>
              <a:ext uri="{FF2B5EF4-FFF2-40B4-BE49-F238E27FC236}">
                <a16:creationId xmlns:a16="http://schemas.microsoft.com/office/drawing/2014/main" id="{84BEDC37-850F-7E2A-9573-484DA76DEBA1}"/>
              </a:ext>
            </a:extLst>
          </p:cNvPr>
          <p:cNvSpPr>
            <a:spLocks noGrp="1"/>
          </p:cNvSpPr>
          <p:nvPr>
            <p:ph idx="1"/>
          </p:nvPr>
        </p:nvSpPr>
        <p:spPr>
          <a:xfrm>
            <a:off x="457200" y="1781636"/>
            <a:ext cx="8229600" cy="4525963"/>
          </a:xfrm>
        </p:spPr>
        <p:txBody>
          <a:bodyPr>
            <a:normAutofit/>
          </a:bodyPr>
          <a:lstStyle/>
          <a:p>
            <a:pPr marL="0" indent="0">
              <a:buNone/>
            </a:pPr>
            <a:r>
              <a:rPr lang="en-US" sz="1400" b="1"/>
              <a:t>Why REP Status Matters</a:t>
            </a:r>
          </a:p>
          <a:p>
            <a:r>
              <a:rPr lang="en-US" sz="1400"/>
              <a:t>By default, rental real estate is considered passive. Losses can’t offset W-2 or business income</a:t>
            </a:r>
          </a:p>
          <a:p>
            <a:r>
              <a:rPr lang="en-US" sz="1400"/>
              <a:t>Qualifying as a Real Estate Professional changes this: losses become active and can offset wages or business profits, unlocking significant tax savings</a:t>
            </a:r>
          </a:p>
          <a:p>
            <a:endParaRPr lang="en-US" sz="1200"/>
          </a:p>
          <a:p>
            <a:endParaRPr lang="en-US" sz="1200"/>
          </a:p>
        </p:txBody>
      </p:sp>
      <p:graphicFrame>
        <p:nvGraphicFramePr>
          <p:cNvPr id="4" name="Table 3">
            <a:extLst>
              <a:ext uri="{FF2B5EF4-FFF2-40B4-BE49-F238E27FC236}">
                <a16:creationId xmlns:a16="http://schemas.microsoft.com/office/drawing/2014/main" id="{E4CFF2EC-D82C-2134-2DD0-18D8B9D1778D}"/>
              </a:ext>
            </a:extLst>
          </p:cNvPr>
          <p:cNvGraphicFramePr>
            <a:graphicFrameLocks noGrp="1"/>
          </p:cNvGraphicFramePr>
          <p:nvPr>
            <p:extLst>
              <p:ext uri="{D42A27DB-BD31-4B8C-83A1-F6EECF244321}">
                <p14:modId xmlns:p14="http://schemas.microsoft.com/office/powerpoint/2010/main" val="642093429"/>
              </p:ext>
            </p:extLst>
          </p:nvPr>
        </p:nvGraphicFramePr>
        <p:xfrm>
          <a:off x="654269" y="3011071"/>
          <a:ext cx="7835462" cy="3058160"/>
        </p:xfrm>
        <a:graphic>
          <a:graphicData uri="http://schemas.openxmlformats.org/drawingml/2006/table">
            <a:tbl>
              <a:tblPr firstRow="1" bandRow="1">
                <a:tableStyleId>{F5AB1C69-6EDB-4FF4-983F-18BD219EF322}</a:tableStyleId>
              </a:tblPr>
              <a:tblGrid>
                <a:gridCol w="2404241">
                  <a:extLst>
                    <a:ext uri="{9D8B030D-6E8A-4147-A177-3AD203B41FA5}">
                      <a16:colId xmlns:a16="http://schemas.microsoft.com/office/drawing/2014/main" val="4067827418"/>
                    </a:ext>
                  </a:extLst>
                </a:gridCol>
                <a:gridCol w="5431221">
                  <a:extLst>
                    <a:ext uri="{9D8B030D-6E8A-4147-A177-3AD203B41FA5}">
                      <a16:colId xmlns:a16="http://schemas.microsoft.com/office/drawing/2014/main" val="2388183679"/>
                    </a:ext>
                  </a:extLst>
                </a:gridCol>
              </a:tblGrid>
              <a:tr h="370840">
                <a:tc>
                  <a:txBody>
                    <a:bodyPr/>
                    <a:lstStyle/>
                    <a:p>
                      <a:r>
                        <a:rPr lang="en-US" sz="1600"/>
                        <a:t>Test</a:t>
                      </a:r>
                    </a:p>
                  </a:txBody>
                  <a:tcPr/>
                </a:tc>
                <a:tc>
                  <a:txBody>
                    <a:bodyPr/>
                    <a:lstStyle/>
                    <a:p>
                      <a:r>
                        <a:rPr lang="en-US" sz="1600"/>
                        <a:t>Requirement</a:t>
                      </a:r>
                    </a:p>
                  </a:txBody>
                  <a:tcPr/>
                </a:tc>
                <a:extLst>
                  <a:ext uri="{0D108BD9-81ED-4DB2-BD59-A6C34878D82A}">
                    <a16:rowId xmlns:a16="http://schemas.microsoft.com/office/drawing/2014/main" val="3511717002"/>
                  </a:ext>
                </a:extLst>
              </a:tr>
              <a:tr h="370840">
                <a:tc>
                  <a:txBody>
                    <a:bodyPr/>
                    <a:lstStyle/>
                    <a:p>
                      <a:r>
                        <a:rPr lang="en-US" sz="1600"/>
                        <a:t>50% of Personal Services</a:t>
                      </a:r>
                    </a:p>
                  </a:txBody>
                  <a:tcPr/>
                </a:tc>
                <a:tc>
                  <a:txBody>
                    <a:bodyPr/>
                    <a:lstStyle/>
                    <a:p>
                      <a:r>
                        <a:rPr lang="en-US" sz="1600"/>
                        <a:t>More than half of working hours in real estate trades or businesses</a:t>
                      </a:r>
                    </a:p>
                  </a:txBody>
                  <a:tcPr/>
                </a:tc>
                <a:extLst>
                  <a:ext uri="{0D108BD9-81ED-4DB2-BD59-A6C34878D82A}">
                    <a16:rowId xmlns:a16="http://schemas.microsoft.com/office/drawing/2014/main" val="839004970"/>
                  </a:ext>
                </a:extLst>
              </a:tr>
              <a:tr h="370840">
                <a:tc>
                  <a:txBody>
                    <a:bodyPr/>
                    <a:lstStyle/>
                    <a:p>
                      <a:r>
                        <a:rPr lang="en-US" sz="1600"/>
                        <a:t>750 Hour Rule</a:t>
                      </a:r>
                    </a:p>
                  </a:txBody>
                  <a:tcPr/>
                </a:tc>
                <a:tc>
                  <a:txBody>
                    <a:bodyPr/>
                    <a:lstStyle/>
                    <a:p>
                      <a:r>
                        <a:rPr lang="en-US" sz="1600"/>
                        <a:t>At least 750 hours annually in real estate activities (personal effort only)</a:t>
                      </a:r>
                    </a:p>
                  </a:txBody>
                  <a:tcPr/>
                </a:tc>
                <a:extLst>
                  <a:ext uri="{0D108BD9-81ED-4DB2-BD59-A6C34878D82A}">
                    <a16:rowId xmlns:a16="http://schemas.microsoft.com/office/drawing/2014/main" val="902416282"/>
                  </a:ext>
                </a:extLst>
              </a:tr>
              <a:tr h="370840">
                <a:tc>
                  <a:txBody>
                    <a:bodyPr/>
                    <a:lstStyle/>
                    <a:p>
                      <a:r>
                        <a:rPr lang="en-US" sz="1600"/>
                        <a:t>Material Participation</a:t>
                      </a:r>
                    </a:p>
                  </a:txBody>
                  <a:tcPr/>
                </a:tc>
                <a:tc>
                  <a:txBody>
                    <a:bodyPr/>
                    <a:lstStyle/>
                    <a:p>
                      <a:r>
                        <a:rPr lang="en-US" sz="1600"/>
                        <a:t>Must actively participate (500+ hours, substantially all, or &gt; 100 hours with no one else more)</a:t>
                      </a:r>
                    </a:p>
                  </a:txBody>
                  <a:tcPr/>
                </a:tc>
                <a:extLst>
                  <a:ext uri="{0D108BD9-81ED-4DB2-BD59-A6C34878D82A}">
                    <a16:rowId xmlns:a16="http://schemas.microsoft.com/office/drawing/2014/main" val="1138815593"/>
                  </a:ext>
                </a:extLst>
              </a:tr>
              <a:tr h="370840">
                <a:tc>
                  <a:txBody>
                    <a:bodyPr/>
                    <a:lstStyle/>
                    <a:p>
                      <a:r>
                        <a:rPr lang="en-US" sz="1600"/>
                        <a:t>Spousal Rule</a:t>
                      </a:r>
                    </a:p>
                  </a:txBody>
                  <a:tcPr/>
                </a:tc>
                <a:tc>
                  <a:txBody>
                    <a:bodyPr/>
                    <a:lstStyle/>
                    <a:p>
                      <a:r>
                        <a:rPr lang="en-US" sz="1600"/>
                        <a:t>If filing jointly, only one spouse needs to qualify</a:t>
                      </a:r>
                    </a:p>
                  </a:txBody>
                  <a:tcPr/>
                </a:tc>
                <a:extLst>
                  <a:ext uri="{0D108BD9-81ED-4DB2-BD59-A6C34878D82A}">
                    <a16:rowId xmlns:a16="http://schemas.microsoft.com/office/drawing/2014/main" val="4233904934"/>
                  </a:ext>
                </a:extLst>
              </a:tr>
              <a:tr h="370840">
                <a:tc>
                  <a:txBody>
                    <a:bodyPr/>
                    <a:lstStyle/>
                    <a:p>
                      <a:r>
                        <a:rPr lang="en-US" sz="1600"/>
                        <a:t>Aggregation Election</a:t>
                      </a:r>
                    </a:p>
                  </a:txBody>
                  <a:tcPr/>
                </a:tc>
                <a:tc>
                  <a:txBody>
                    <a:bodyPr/>
                    <a:lstStyle/>
                    <a:p>
                      <a:r>
                        <a:rPr lang="en-US" sz="1600"/>
                        <a:t>Allows combining all rentals into one activity for hours calculation</a:t>
                      </a:r>
                    </a:p>
                  </a:txBody>
                  <a:tcPr/>
                </a:tc>
                <a:extLst>
                  <a:ext uri="{0D108BD9-81ED-4DB2-BD59-A6C34878D82A}">
                    <a16:rowId xmlns:a16="http://schemas.microsoft.com/office/drawing/2014/main" val="1036199322"/>
                  </a:ext>
                </a:extLst>
              </a:tr>
            </a:tbl>
          </a:graphicData>
        </a:graphic>
      </p:graphicFrame>
      <p:pic>
        <p:nvPicPr>
          <p:cNvPr id="5" name="Picture 4" descr="BFC-02.png">
            <a:extLst>
              <a:ext uri="{FF2B5EF4-FFF2-40B4-BE49-F238E27FC236}">
                <a16:creationId xmlns:a16="http://schemas.microsoft.com/office/drawing/2014/main" id="{416C8295-A6B9-D0B2-2601-F9B3D73264CF}"/>
              </a:ext>
            </a:extLst>
          </p:cNvPr>
          <p:cNvPicPr>
            <a:picLocks noChangeAspect="1"/>
          </p:cNvPicPr>
          <p:nvPr/>
        </p:nvPicPr>
        <p:blipFill>
          <a:blip r:embed="rId2"/>
          <a:stretch>
            <a:fillRect/>
          </a:stretch>
        </p:blipFill>
        <p:spPr>
          <a:xfrm>
            <a:off x="7510346" y="115973"/>
            <a:ext cx="1490005" cy="914400"/>
          </a:xfrm>
          <a:prstGeom prst="rect">
            <a:avLst/>
          </a:prstGeom>
        </p:spPr>
      </p:pic>
    </p:spTree>
    <p:extLst>
      <p:ext uri="{BB962C8B-B14F-4D97-AF65-F5344CB8AC3E}">
        <p14:creationId xmlns:p14="http://schemas.microsoft.com/office/powerpoint/2010/main" val="1598409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A2365-16C3-1D5D-5192-3B562F3175ED}"/>
              </a:ext>
            </a:extLst>
          </p:cNvPr>
          <p:cNvSpPr>
            <a:spLocks noGrp="1"/>
          </p:cNvSpPr>
          <p:nvPr>
            <p:ph type="title"/>
          </p:nvPr>
        </p:nvSpPr>
        <p:spPr>
          <a:xfrm>
            <a:off x="457199" y="516471"/>
            <a:ext cx="8229600" cy="1143000"/>
          </a:xfrm>
        </p:spPr>
        <p:txBody>
          <a:bodyPr>
            <a:normAutofit fontScale="90000"/>
          </a:bodyPr>
          <a:lstStyle/>
          <a:p>
            <a:r>
              <a:rPr lang="en-US"/>
              <a:t>Case Study: Before &amp; After REP Status</a:t>
            </a:r>
          </a:p>
        </p:txBody>
      </p:sp>
      <p:graphicFrame>
        <p:nvGraphicFramePr>
          <p:cNvPr id="4" name="Content Placeholder 3">
            <a:extLst>
              <a:ext uri="{FF2B5EF4-FFF2-40B4-BE49-F238E27FC236}">
                <a16:creationId xmlns:a16="http://schemas.microsoft.com/office/drawing/2014/main" id="{CAA7ECE2-61BA-2365-791B-5A43402B46C1}"/>
              </a:ext>
            </a:extLst>
          </p:cNvPr>
          <p:cNvGraphicFramePr>
            <a:graphicFrameLocks noGrp="1"/>
          </p:cNvGraphicFramePr>
          <p:nvPr>
            <p:ph idx="1"/>
            <p:extLst>
              <p:ext uri="{D42A27DB-BD31-4B8C-83A1-F6EECF244321}">
                <p14:modId xmlns:p14="http://schemas.microsoft.com/office/powerpoint/2010/main" val="3805546178"/>
              </p:ext>
            </p:extLst>
          </p:nvPr>
        </p:nvGraphicFramePr>
        <p:xfrm>
          <a:off x="457199" y="2059969"/>
          <a:ext cx="8229600" cy="1651000"/>
        </p:xfrm>
        <a:graphic>
          <a:graphicData uri="http://schemas.openxmlformats.org/drawingml/2006/table">
            <a:tbl>
              <a:tblPr firstRow="1" bandRow="1">
                <a:tableStyleId>{F5AB1C69-6EDB-4FF4-983F-18BD219EF322}</a:tableStyleId>
              </a:tblPr>
              <a:tblGrid>
                <a:gridCol w="1308538">
                  <a:extLst>
                    <a:ext uri="{9D8B030D-6E8A-4147-A177-3AD203B41FA5}">
                      <a16:colId xmlns:a16="http://schemas.microsoft.com/office/drawing/2014/main" val="3435826372"/>
                    </a:ext>
                  </a:extLst>
                </a:gridCol>
                <a:gridCol w="3058510">
                  <a:extLst>
                    <a:ext uri="{9D8B030D-6E8A-4147-A177-3AD203B41FA5}">
                      <a16:colId xmlns:a16="http://schemas.microsoft.com/office/drawing/2014/main" val="1339368448"/>
                    </a:ext>
                  </a:extLst>
                </a:gridCol>
                <a:gridCol w="3862552">
                  <a:extLst>
                    <a:ext uri="{9D8B030D-6E8A-4147-A177-3AD203B41FA5}">
                      <a16:colId xmlns:a16="http://schemas.microsoft.com/office/drawing/2014/main" val="1776926284"/>
                    </a:ext>
                  </a:extLst>
                </a:gridCol>
              </a:tblGrid>
              <a:tr h="370840">
                <a:tc>
                  <a:txBody>
                    <a:bodyPr/>
                    <a:lstStyle/>
                    <a:p>
                      <a:r>
                        <a:rPr lang="en-US"/>
                        <a:t>Scenario</a:t>
                      </a:r>
                    </a:p>
                  </a:txBody>
                  <a:tcPr/>
                </a:tc>
                <a:tc>
                  <a:txBody>
                    <a:bodyPr/>
                    <a:lstStyle/>
                    <a:p>
                      <a:r>
                        <a:rPr lang="en-US"/>
                        <a:t>Taxable Income</a:t>
                      </a:r>
                    </a:p>
                  </a:txBody>
                  <a:tcPr/>
                </a:tc>
                <a:tc>
                  <a:txBody>
                    <a:bodyPr/>
                    <a:lstStyle/>
                    <a:p>
                      <a:r>
                        <a:rPr lang="en-US"/>
                        <a:t>Result</a:t>
                      </a:r>
                    </a:p>
                  </a:txBody>
                  <a:tcPr/>
                </a:tc>
                <a:extLst>
                  <a:ext uri="{0D108BD9-81ED-4DB2-BD59-A6C34878D82A}">
                    <a16:rowId xmlns:a16="http://schemas.microsoft.com/office/drawing/2014/main" val="3457769376"/>
                  </a:ext>
                </a:extLst>
              </a:tr>
              <a:tr h="370840">
                <a:tc>
                  <a:txBody>
                    <a:bodyPr/>
                    <a:lstStyle/>
                    <a:p>
                      <a:r>
                        <a:rPr lang="en-US"/>
                        <a:t>Before REP</a:t>
                      </a:r>
                    </a:p>
                  </a:txBody>
                  <a:tcPr/>
                </a:tc>
                <a:tc>
                  <a:txBody>
                    <a:bodyPr/>
                    <a:lstStyle/>
                    <a:p>
                      <a:r>
                        <a:rPr lang="en-US"/>
                        <a:t>$400,000 W2 + $100,000 rental losses (passive)</a:t>
                      </a:r>
                    </a:p>
                  </a:txBody>
                  <a:tcPr/>
                </a:tc>
                <a:tc>
                  <a:txBody>
                    <a:bodyPr/>
                    <a:lstStyle/>
                    <a:p>
                      <a:r>
                        <a:rPr lang="en-US"/>
                        <a:t>Losses cannot offset wages.  Tax due on $400,000</a:t>
                      </a:r>
                    </a:p>
                  </a:txBody>
                  <a:tcPr/>
                </a:tc>
                <a:extLst>
                  <a:ext uri="{0D108BD9-81ED-4DB2-BD59-A6C34878D82A}">
                    <a16:rowId xmlns:a16="http://schemas.microsoft.com/office/drawing/2014/main" val="494572702"/>
                  </a:ext>
                </a:extLst>
              </a:tr>
              <a:tr h="370840">
                <a:tc>
                  <a:txBody>
                    <a:bodyPr/>
                    <a:lstStyle/>
                    <a:p>
                      <a:r>
                        <a:rPr lang="en-US"/>
                        <a:t>After REP</a:t>
                      </a:r>
                    </a:p>
                  </a:txBody>
                  <a:tcPr/>
                </a:tc>
                <a:tc>
                  <a:txBody>
                    <a:bodyPr/>
                    <a:lstStyle/>
                    <a:p>
                      <a:r>
                        <a:rPr lang="en-US"/>
                        <a:t>$400,000 W2 - $100,000 rental losses (active)</a:t>
                      </a:r>
                    </a:p>
                  </a:txBody>
                  <a:tcPr/>
                </a:tc>
                <a:tc>
                  <a:txBody>
                    <a:bodyPr/>
                    <a:lstStyle/>
                    <a:p>
                      <a:r>
                        <a:rPr lang="en-US"/>
                        <a:t>Losses offset wages. Taxable income $300,000. Tax Savings = $37,000</a:t>
                      </a:r>
                    </a:p>
                  </a:txBody>
                  <a:tcPr/>
                </a:tc>
                <a:extLst>
                  <a:ext uri="{0D108BD9-81ED-4DB2-BD59-A6C34878D82A}">
                    <a16:rowId xmlns:a16="http://schemas.microsoft.com/office/drawing/2014/main" val="1310630822"/>
                  </a:ext>
                </a:extLst>
              </a:tr>
            </a:tbl>
          </a:graphicData>
        </a:graphic>
      </p:graphicFrame>
      <p:sp>
        <p:nvSpPr>
          <p:cNvPr id="5" name="TextBox 4">
            <a:extLst>
              <a:ext uri="{FF2B5EF4-FFF2-40B4-BE49-F238E27FC236}">
                <a16:creationId xmlns:a16="http://schemas.microsoft.com/office/drawing/2014/main" id="{72C97148-AEB3-3C3A-7E83-15EC93D0EDC1}"/>
              </a:ext>
            </a:extLst>
          </p:cNvPr>
          <p:cNvSpPr txBox="1"/>
          <p:nvPr/>
        </p:nvSpPr>
        <p:spPr>
          <a:xfrm>
            <a:off x="1082564" y="4111467"/>
            <a:ext cx="6978869" cy="646331"/>
          </a:xfrm>
          <a:prstGeom prst="rect">
            <a:avLst/>
          </a:prstGeom>
          <a:noFill/>
        </p:spPr>
        <p:txBody>
          <a:bodyPr wrap="square" rtlCol="0">
            <a:spAutoFit/>
          </a:bodyPr>
          <a:lstStyle/>
          <a:p>
            <a:pPr algn="ctr"/>
            <a:r>
              <a:rPr lang="en-US" b="1"/>
              <a:t>Summary: </a:t>
            </a:r>
            <a:r>
              <a:rPr lang="en-US"/>
              <a:t>With proper planning and documentation, REP status can turn rental losses into powerful tax savings and wealth-building opportunities.</a:t>
            </a:r>
          </a:p>
        </p:txBody>
      </p:sp>
      <p:pic>
        <p:nvPicPr>
          <p:cNvPr id="6" name="Picture 5" descr="BFC-02.png">
            <a:extLst>
              <a:ext uri="{FF2B5EF4-FFF2-40B4-BE49-F238E27FC236}">
                <a16:creationId xmlns:a16="http://schemas.microsoft.com/office/drawing/2014/main" id="{71076278-A0B0-C61A-BF3A-9AC97BF9D3CF}"/>
              </a:ext>
            </a:extLst>
          </p:cNvPr>
          <p:cNvPicPr>
            <a:picLocks noChangeAspect="1"/>
          </p:cNvPicPr>
          <p:nvPr/>
        </p:nvPicPr>
        <p:blipFill>
          <a:blip r:embed="rId2"/>
          <a:stretch>
            <a:fillRect/>
          </a:stretch>
        </p:blipFill>
        <p:spPr>
          <a:xfrm>
            <a:off x="7510346" y="115973"/>
            <a:ext cx="1490005" cy="914400"/>
          </a:xfrm>
          <a:prstGeom prst="rect">
            <a:avLst/>
          </a:prstGeom>
        </p:spPr>
      </p:pic>
    </p:spTree>
    <p:extLst>
      <p:ext uri="{BB962C8B-B14F-4D97-AF65-F5344CB8AC3E}">
        <p14:creationId xmlns:p14="http://schemas.microsoft.com/office/powerpoint/2010/main" val="1210874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8633"/>
            <a:ext cx="7304049" cy="1143000"/>
          </a:xfrm>
        </p:spPr>
        <p:txBody>
          <a:bodyPr vert="horz" lIns="91440" tIns="45720" rIns="91440" bIns="45720" rtlCol="0" anchor="ctr">
            <a:noAutofit/>
          </a:bodyPr>
          <a:lstStyle/>
          <a:p>
            <a:r>
              <a:rPr lang="en-US" sz="3800" b="1"/>
              <a:t>OBBBA Real Estate Depreciation</a:t>
            </a:r>
            <a:br>
              <a:rPr lang="en-US" sz="3800" b="1"/>
            </a:br>
            <a:r>
              <a:rPr lang="en-US" sz="3800" b="1"/>
              <a:t> – Quick Reference</a:t>
            </a:r>
            <a:endParaRPr lang="en-US" sz="3800" b="1">
              <a:ea typeface="Calibri"/>
              <a:cs typeface="Calibri"/>
            </a:endParaRPr>
          </a:p>
        </p:txBody>
      </p:sp>
      <p:sp>
        <p:nvSpPr>
          <p:cNvPr id="3" name="TextBox 2"/>
          <p:cNvSpPr txBox="1"/>
          <p:nvPr/>
        </p:nvSpPr>
        <p:spPr>
          <a:xfrm>
            <a:off x="457200" y="2079551"/>
            <a:ext cx="8465587" cy="3754874"/>
          </a:xfrm>
          <a:prstGeom prst="rect">
            <a:avLst/>
          </a:prstGeom>
          <a:noFill/>
        </p:spPr>
        <p:txBody>
          <a:bodyPr wrap="square">
            <a:spAutoFit/>
          </a:bodyPr>
          <a:lstStyle/>
          <a:p>
            <a:pPr>
              <a:defRPr sz="1400">
                <a:solidFill>
                  <a:srgbClr val="323232"/>
                </a:solidFill>
              </a:defRPr>
            </a:pPr>
            <a:r>
              <a:rPr b="1"/>
              <a:t>Section 179 Expensing (OBBB</a:t>
            </a:r>
            <a:r>
              <a:rPr lang="en-US" b="1"/>
              <a:t>A)</a:t>
            </a:r>
            <a:endParaRPr b="1"/>
          </a:p>
          <a:p>
            <a:pPr>
              <a:defRPr sz="1400">
                <a:solidFill>
                  <a:srgbClr val="323232"/>
                </a:solidFill>
              </a:defRPr>
            </a:pPr>
            <a:r>
              <a:t>- Deduction Limit: $2.5M</a:t>
            </a:r>
          </a:p>
          <a:p>
            <a:pPr>
              <a:defRPr sz="1400">
                <a:solidFill>
                  <a:srgbClr val="323232"/>
                </a:solidFill>
              </a:defRPr>
            </a:pPr>
            <a:r>
              <a:t>- Phase-Out Threshold: $5M in total qualifying purchases</a:t>
            </a:r>
          </a:p>
          <a:p>
            <a:pPr>
              <a:defRPr sz="1400">
                <a:solidFill>
                  <a:srgbClr val="323232"/>
                </a:solidFill>
              </a:defRPr>
            </a:pPr>
            <a:r>
              <a:t>- Eligible: Appliances, HVAC, security systems, roofs, fences, landscaping, tools, and other short-life improvements</a:t>
            </a:r>
          </a:p>
          <a:p>
            <a:pPr>
              <a:defRPr sz="1400">
                <a:solidFill>
                  <a:srgbClr val="323232"/>
                </a:solidFill>
              </a:defRPr>
            </a:pPr>
            <a:r>
              <a:t>- Ineligible: Land and building structure (27.5 or 39-year property)</a:t>
            </a:r>
          </a:p>
          <a:p>
            <a:pPr>
              <a:defRPr sz="1400">
                <a:solidFill>
                  <a:srgbClr val="323232"/>
                </a:solidFill>
              </a:defRPr>
            </a:pPr>
            <a:endParaRPr/>
          </a:p>
          <a:p>
            <a:pPr>
              <a:defRPr sz="1400">
                <a:solidFill>
                  <a:srgbClr val="323232"/>
                </a:solidFill>
              </a:defRPr>
            </a:pPr>
            <a:r>
              <a:rPr b="1"/>
              <a:t>Bonus Depreciation (OBBB</a:t>
            </a:r>
            <a:r>
              <a:rPr lang="en-US" b="1"/>
              <a:t>A</a:t>
            </a:r>
            <a:r>
              <a:rPr b="1"/>
              <a:t>)</a:t>
            </a:r>
          </a:p>
          <a:p>
            <a:pPr>
              <a:defRPr sz="1400">
                <a:solidFill>
                  <a:srgbClr val="323232"/>
                </a:solidFill>
              </a:defRPr>
            </a:pPr>
            <a:r>
              <a:t>- 100% deduction for qualified property with 20 years or less recovery period</a:t>
            </a:r>
          </a:p>
          <a:p>
            <a:pPr>
              <a:defRPr sz="1400">
                <a:solidFill>
                  <a:srgbClr val="323232"/>
                </a:solidFill>
              </a:defRPr>
            </a:pPr>
            <a:r>
              <a:t>- Applies to: Appliances, 15-year improvements (roofs, HVAC, fencing), land improvements</a:t>
            </a:r>
          </a:p>
          <a:p>
            <a:pPr>
              <a:defRPr sz="1400">
                <a:solidFill>
                  <a:srgbClr val="323232"/>
                </a:solidFill>
              </a:defRPr>
            </a:pPr>
            <a:r>
              <a:t>- Effective: 2025–2029 at 100%</a:t>
            </a:r>
          </a:p>
          <a:p>
            <a:pPr>
              <a:defRPr sz="1400">
                <a:solidFill>
                  <a:srgbClr val="323232"/>
                </a:solidFill>
              </a:defRPr>
            </a:pPr>
            <a:endParaRPr/>
          </a:p>
          <a:p>
            <a:pPr>
              <a:defRPr sz="1400">
                <a:solidFill>
                  <a:srgbClr val="323232"/>
                </a:solidFill>
              </a:defRPr>
            </a:pPr>
            <a:r>
              <a:rPr b="1"/>
              <a:t>MACRS Depreciation</a:t>
            </a:r>
            <a:endParaRPr lang="en-US" b="1"/>
          </a:p>
          <a:p>
            <a:pPr>
              <a:defRPr sz="1400">
                <a:solidFill>
                  <a:srgbClr val="323232"/>
                </a:solidFill>
              </a:defRPr>
            </a:pPr>
            <a:r>
              <a:t>- Standard recovery: 5, 7, 15, 27.5, or 39 years depending on asset type</a:t>
            </a:r>
          </a:p>
          <a:p>
            <a:pPr>
              <a:defRPr sz="1400">
                <a:solidFill>
                  <a:srgbClr val="323232"/>
                </a:solidFill>
              </a:defRPr>
            </a:pPr>
            <a:r>
              <a:t>- Use cost segregation to accelerate portions of property into 5, 7, or 15-year categories</a:t>
            </a:r>
          </a:p>
          <a:p>
            <a:pPr>
              <a:defRPr sz="1400">
                <a:solidFill>
                  <a:srgbClr val="323232"/>
                </a:solidFill>
              </a:defRPr>
            </a:pPr>
            <a:endParaRPr/>
          </a:p>
          <a:p>
            <a:pPr>
              <a:defRPr sz="1400">
                <a:solidFill>
                  <a:srgbClr val="323232"/>
                </a:solidFill>
              </a:defRPr>
            </a:pPr>
            <a:r>
              <a:rPr lang="en-US" b="1"/>
              <a:t>Key Tip: </a:t>
            </a:r>
            <a:r>
              <a:t>Place assets in service by 12/31 to qualify for current year deduction.</a:t>
            </a:r>
          </a:p>
          <a:p>
            <a:pPr>
              <a:defRPr sz="1400">
                <a:solidFill>
                  <a:srgbClr val="323232"/>
                </a:solidFill>
              </a:defRPr>
            </a:pPr>
            <a:endParaRPr/>
          </a:p>
        </p:txBody>
      </p:sp>
      <p:pic>
        <p:nvPicPr>
          <p:cNvPr id="5" name="Picture 4" descr="BFC-02.png">
            <a:extLst>
              <a:ext uri="{FF2B5EF4-FFF2-40B4-BE49-F238E27FC236}">
                <a16:creationId xmlns:a16="http://schemas.microsoft.com/office/drawing/2014/main" id="{F9AC6E05-3B38-704F-B58E-4C0166F4ED36}"/>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3F3EC2-0C18-5AAD-1185-A127E2566094}"/>
              </a:ext>
            </a:extLst>
          </p:cNvPr>
          <p:cNvSpPr txBox="1"/>
          <p:nvPr/>
        </p:nvSpPr>
        <p:spPr>
          <a:xfrm>
            <a:off x="485775" y="1822016"/>
            <a:ext cx="6967420" cy="1231106"/>
          </a:xfrm>
          <a:prstGeom prst="rect">
            <a:avLst/>
          </a:prstGeom>
          <a:noFill/>
        </p:spPr>
        <p:txBody>
          <a:bodyPr wrap="none">
            <a:spAutoFit/>
          </a:bodyPr>
          <a:lstStyle/>
          <a:p>
            <a:pPr>
              <a:spcAft>
                <a:spcPts val="400"/>
              </a:spcAft>
              <a:defRPr sz="1200"/>
            </a:pPr>
            <a:r>
              <a:rPr lang="en-US" sz="1600"/>
              <a:t>RSU Income: $200,000 → Federal Tax ≈ $74,000</a:t>
            </a:r>
          </a:p>
          <a:p>
            <a:pPr>
              <a:spcAft>
                <a:spcPts val="400"/>
              </a:spcAft>
              <a:defRPr sz="1200"/>
            </a:pPr>
            <a:r>
              <a:rPr lang="en-US" sz="1600"/>
              <a:t>Purchase $500K Short-Term Rental → $120K Bonus Depreciation + $8,727 MACRS</a:t>
            </a:r>
          </a:p>
          <a:p>
            <a:pPr>
              <a:spcAft>
                <a:spcPts val="400"/>
              </a:spcAft>
              <a:defRPr sz="1200"/>
            </a:pPr>
            <a:r>
              <a:rPr lang="en-US" sz="1600"/>
              <a:t>New Taxable Income: $71,273 → Federal Tax ≈ $28,509</a:t>
            </a:r>
          </a:p>
          <a:p>
            <a:pPr>
              <a:spcAft>
                <a:spcPts val="400"/>
              </a:spcAft>
              <a:defRPr sz="1200"/>
            </a:pPr>
            <a:r>
              <a:rPr lang="en-US" sz="1600"/>
              <a:t>💰 Estimated Tax Savings: ~$45,491</a:t>
            </a:r>
          </a:p>
        </p:txBody>
      </p:sp>
      <p:graphicFrame>
        <p:nvGraphicFramePr>
          <p:cNvPr id="3" name="Table 2">
            <a:extLst>
              <a:ext uri="{FF2B5EF4-FFF2-40B4-BE49-F238E27FC236}">
                <a16:creationId xmlns:a16="http://schemas.microsoft.com/office/drawing/2014/main" id="{CE5185E1-2815-B467-C1E0-8AEF630736AE}"/>
              </a:ext>
            </a:extLst>
          </p:cNvPr>
          <p:cNvGraphicFramePr>
            <a:graphicFrameLocks noGrp="1"/>
          </p:cNvGraphicFramePr>
          <p:nvPr>
            <p:extLst>
              <p:ext uri="{D42A27DB-BD31-4B8C-83A1-F6EECF244321}">
                <p14:modId xmlns:p14="http://schemas.microsoft.com/office/powerpoint/2010/main" val="4132561339"/>
              </p:ext>
            </p:extLst>
          </p:nvPr>
        </p:nvGraphicFramePr>
        <p:xfrm>
          <a:off x="485775" y="3429000"/>
          <a:ext cx="7772400" cy="219456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13508">
                <a:tc>
                  <a:txBody>
                    <a:bodyPr/>
                    <a:lstStyle/>
                    <a:p>
                      <a:pPr algn="l">
                        <a:defRPr sz="1100" b="1">
                          <a:solidFill>
                            <a:srgbClr val="FFFFFF"/>
                          </a:solidFill>
                        </a:defRPr>
                      </a:pPr>
                      <a:endParaRPr/>
                    </a:p>
                  </a:txBody>
                  <a:tcPr marL="63500" marR="63500">
                    <a:solidFill>
                      <a:srgbClr val="96B54B"/>
                    </a:solidFill>
                  </a:tcPr>
                </a:tc>
                <a:tc>
                  <a:txBody>
                    <a:bodyPr/>
                    <a:lstStyle/>
                    <a:p>
                      <a:pPr algn="ctr">
                        <a:defRPr sz="1100" b="1">
                          <a:solidFill>
                            <a:srgbClr val="FFFFFF"/>
                          </a:solidFill>
                        </a:defRPr>
                      </a:pPr>
                      <a:r>
                        <a:t>Without Real Estate Purchase</a:t>
                      </a:r>
                    </a:p>
                  </a:txBody>
                  <a:tcPr marL="63500" marR="63500">
                    <a:solidFill>
                      <a:srgbClr val="96B54B"/>
                    </a:solidFill>
                  </a:tcPr>
                </a:tc>
                <a:tc>
                  <a:txBody>
                    <a:bodyPr/>
                    <a:lstStyle/>
                    <a:p>
                      <a:pPr algn="ctr">
                        <a:defRPr sz="1100" b="1">
                          <a:solidFill>
                            <a:srgbClr val="FFFFFF"/>
                          </a:solidFill>
                        </a:defRPr>
                      </a:pPr>
                      <a:r>
                        <a:t>With Real Estate Purchase</a:t>
                      </a:r>
                    </a:p>
                  </a:txBody>
                  <a:tcPr marL="63500" marR="63500">
                    <a:solidFill>
                      <a:srgbClr val="96B54B"/>
                    </a:solidFill>
                  </a:tcPr>
                </a:tc>
                <a:extLst>
                  <a:ext uri="{0D108BD9-81ED-4DB2-BD59-A6C34878D82A}">
                    <a16:rowId xmlns:a16="http://schemas.microsoft.com/office/drawing/2014/main" val="10000"/>
                  </a:ext>
                </a:extLst>
              </a:tr>
              <a:tr h="313508">
                <a:tc>
                  <a:txBody>
                    <a:bodyPr/>
                    <a:lstStyle/>
                    <a:p>
                      <a:pPr algn="l">
                        <a:defRPr sz="1100"/>
                      </a:pPr>
                      <a:r>
                        <a:t>RSU Income</a:t>
                      </a:r>
                    </a:p>
                  </a:txBody>
                  <a:tcPr marL="63500" marR="63500"/>
                </a:tc>
                <a:tc>
                  <a:txBody>
                    <a:bodyPr/>
                    <a:lstStyle/>
                    <a:p>
                      <a:pPr algn="ctr">
                        <a:defRPr sz="1100"/>
                      </a:pPr>
                      <a:r>
                        <a:t>$200,000</a:t>
                      </a:r>
                    </a:p>
                  </a:txBody>
                  <a:tcPr marL="63500" marR="63500"/>
                </a:tc>
                <a:tc>
                  <a:txBody>
                    <a:bodyPr/>
                    <a:lstStyle/>
                    <a:p>
                      <a:pPr algn="ctr">
                        <a:defRPr sz="1100"/>
                      </a:pPr>
                      <a:r>
                        <a:t>$200,000</a:t>
                      </a:r>
                    </a:p>
                  </a:txBody>
                  <a:tcPr marL="63500" marR="63500"/>
                </a:tc>
                <a:extLst>
                  <a:ext uri="{0D108BD9-81ED-4DB2-BD59-A6C34878D82A}">
                    <a16:rowId xmlns:a16="http://schemas.microsoft.com/office/drawing/2014/main" val="10001"/>
                  </a:ext>
                </a:extLst>
              </a:tr>
              <a:tr h="313508">
                <a:tc>
                  <a:txBody>
                    <a:bodyPr/>
                    <a:lstStyle/>
                    <a:p>
                      <a:pPr algn="l">
                        <a:defRPr sz="1100"/>
                      </a:pPr>
                      <a:r>
                        <a:t>Bonus Depreciation</a:t>
                      </a:r>
                    </a:p>
                  </a:txBody>
                  <a:tcPr marL="63500" marR="63500">
                    <a:solidFill>
                      <a:srgbClr val="96B54B"/>
                    </a:solidFill>
                  </a:tcPr>
                </a:tc>
                <a:tc>
                  <a:txBody>
                    <a:bodyPr/>
                    <a:lstStyle/>
                    <a:p>
                      <a:pPr algn="ctr">
                        <a:defRPr sz="1100"/>
                      </a:pPr>
                      <a:r>
                        <a:t>$0</a:t>
                      </a:r>
                    </a:p>
                  </a:txBody>
                  <a:tcPr marL="63500" marR="63500">
                    <a:solidFill>
                      <a:srgbClr val="96B54B"/>
                    </a:solidFill>
                  </a:tcPr>
                </a:tc>
                <a:tc>
                  <a:txBody>
                    <a:bodyPr/>
                    <a:lstStyle/>
                    <a:p>
                      <a:pPr algn="ctr">
                        <a:defRPr sz="1100"/>
                      </a:pPr>
                      <a:r>
                        <a:t>($120,000)</a:t>
                      </a:r>
                    </a:p>
                  </a:txBody>
                  <a:tcPr marL="63500" marR="63500">
                    <a:solidFill>
                      <a:srgbClr val="96B54B"/>
                    </a:solidFill>
                  </a:tcPr>
                </a:tc>
                <a:extLst>
                  <a:ext uri="{0D108BD9-81ED-4DB2-BD59-A6C34878D82A}">
                    <a16:rowId xmlns:a16="http://schemas.microsoft.com/office/drawing/2014/main" val="10002"/>
                  </a:ext>
                </a:extLst>
              </a:tr>
              <a:tr h="313508">
                <a:tc>
                  <a:txBody>
                    <a:bodyPr/>
                    <a:lstStyle/>
                    <a:p>
                      <a:pPr algn="l">
                        <a:defRPr sz="1100"/>
                      </a:pPr>
                      <a:r>
                        <a:t>MACRS Depreciation</a:t>
                      </a:r>
                    </a:p>
                  </a:txBody>
                  <a:tcPr marL="63500" marR="63500">
                    <a:solidFill>
                      <a:srgbClr val="96B54B"/>
                    </a:solidFill>
                  </a:tcPr>
                </a:tc>
                <a:tc>
                  <a:txBody>
                    <a:bodyPr/>
                    <a:lstStyle/>
                    <a:p>
                      <a:pPr algn="ctr">
                        <a:defRPr sz="1100"/>
                      </a:pPr>
                      <a:r>
                        <a:t>$0</a:t>
                      </a:r>
                    </a:p>
                  </a:txBody>
                  <a:tcPr marL="63500" marR="63500">
                    <a:solidFill>
                      <a:srgbClr val="96B54B"/>
                    </a:solidFill>
                  </a:tcPr>
                </a:tc>
                <a:tc>
                  <a:txBody>
                    <a:bodyPr/>
                    <a:lstStyle/>
                    <a:p>
                      <a:pPr algn="ctr">
                        <a:defRPr sz="1100"/>
                      </a:pPr>
                      <a:r>
                        <a:t>($8,727)</a:t>
                      </a:r>
                    </a:p>
                  </a:txBody>
                  <a:tcPr marL="63500" marR="63500">
                    <a:solidFill>
                      <a:srgbClr val="96B54B"/>
                    </a:solidFill>
                  </a:tcPr>
                </a:tc>
                <a:extLst>
                  <a:ext uri="{0D108BD9-81ED-4DB2-BD59-A6C34878D82A}">
                    <a16:rowId xmlns:a16="http://schemas.microsoft.com/office/drawing/2014/main" val="10003"/>
                  </a:ext>
                </a:extLst>
              </a:tr>
              <a:tr h="313508">
                <a:tc>
                  <a:txBody>
                    <a:bodyPr/>
                    <a:lstStyle/>
                    <a:p>
                      <a:pPr algn="l">
                        <a:defRPr sz="1100"/>
                      </a:pPr>
                      <a:r>
                        <a:t>Taxable Income</a:t>
                      </a:r>
                    </a:p>
                  </a:txBody>
                  <a:tcPr marL="63500" marR="63500"/>
                </a:tc>
                <a:tc>
                  <a:txBody>
                    <a:bodyPr/>
                    <a:lstStyle/>
                    <a:p>
                      <a:pPr algn="ctr">
                        <a:defRPr sz="1100"/>
                      </a:pPr>
                      <a:r>
                        <a:t>$200,000</a:t>
                      </a:r>
                    </a:p>
                  </a:txBody>
                  <a:tcPr marL="63500" marR="63500"/>
                </a:tc>
                <a:tc>
                  <a:txBody>
                    <a:bodyPr/>
                    <a:lstStyle/>
                    <a:p>
                      <a:pPr algn="ctr">
                        <a:defRPr sz="1100"/>
                      </a:pPr>
                      <a:r>
                        <a:t>$71,273</a:t>
                      </a:r>
                    </a:p>
                  </a:txBody>
                  <a:tcPr marL="63500" marR="63500"/>
                </a:tc>
                <a:extLst>
                  <a:ext uri="{0D108BD9-81ED-4DB2-BD59-A6C34878D82A}">
                    <a16:rowId xmlns:a16="http://schemas.microsoft.com/office/drawing/2014/main" val="10004"/>
                  </a:ext>
                </a:extLst>
              </a:tr>
              <a:tr h="313508">
                <a:tc>
                  <a:txBody>
                    <a:bodyPr/>
                    <a:lstStyle/>
                    <a:p>
                      <a:pPr algn="l">
                        <a:defRPr sz="1100"/>
                      </a:pPr>
                      <a:r>
                        <a:t>Federal Tax (≈ 37%)</a:t>
                      </a:r>
                    </a:p>
                  </a:txBody>
                  <a:tcPr marL="63500" marR="63500"/>
                </a:tc>
                <a:tc>
                  <a:txBody>
                    <a:bodyPr/>
                    <a:lstStyle/>
                    <a:p>
                      <a:pPr algn="ctr">
                        <a:defRPr sz="1100"/>
                      </a:pPr>
                      <a:r>
                        <a:t>$74,000</a:t>
                      </a:r>
                    </a:p>
                  </a:txBody>
                  <a:tcPr marL="63500" marR="63500"/>
                </a:tc>
                <a:tc>
                  <a:txBody>
                    <a:bodyPr/>
                    <a:lstStyle/>
                    <a:p>
                      <a:pPr algn="ctr">
                        <a:defRPr sz="1100"/>
                      </a:pPr>
                      <a:r>
                        <a:t>$28,509</a:t>
                      </a:r>
                    </a:p>
                  </a:txBody>
                  <a:tcPr marL="63500" marR="63500"/>
                </a:tc>
                <a:extLst>
                  <a:ext uri="{0D108BD9-81ED-4DB2-BD59-A6C34878D82A}">
                    <a16:rowId xmlns:a16="http://schemas.microsoft.com/office/drawing/2014/main" val="10005"/>
                  </a:ext>
                </a:extLst>
              </a:tr>
              <a:tr h="313512">
                <a:tc>
                  <a:txBody>
                    <a:bodyPr/>
                    <a:lstStyle/>
                    <a:p>
                      <a:pPr algn="l">
                        <a:defRPr sz="1100" b="1"/>
                      </a:pPr>
                      <a:r>
                        <a:t>Tax Savings</a:t>
                      </a:r>
                    </a:p>
                  </a:txBody>
                  <a:tcPr marL="63500" marR="63500">
                    <a:solidFill>
                      <a:srgbClr val="FFE699"/>
                    </a:solidFill>
                  </a:tcPr>
                </a:tc>
                <a:tc>
                  <a:txBody>
                    <a:bodyPr/>
                    <a:lstStyle/>
                    <a:p>
                      <a:pPr algn="ctr">
                        <a:defRPr sz="1100" b="1"/>
                      </a:pPr>
                      <a:r>
                        <a:t>-</a:t>
                      </a:r>
                    </a:p>
                  </a:txBody>
                  <a:tcPr marL="63500" marR="63500">
                    <a:solidFill>
                      <a:srgbClr val="FFE699"/>
                    </a:solidFill>
                  </a:tcPr>
                </a:tc>
                <a:tc>
                  <a:txBody>
                    <a:bodyPr/>
                    <a:lstStyle/>
                    <a:p>
                      <a:pPr algn="ctr">
                        <a:defRPr sz="1100" b="1"/>
                      </a:pPr>
                      <a:r>
                        <a:t>$45,491</a:t>
                      </a:r>
                    </a:p>
                  </a:txBody>
                  <a:tcPr marL="63500" marR="63500">
                    <a:solidFill>
                      <a:srgbClr val="FFE699"/>
                    </a:solidFill>
                  </a:tcPr>
                </a:tc>
                <a:extLst>
                  <a:ext uri="{0D108BD9-81ED-4DB2-BD59-A6C34878D82A}">
                    <a16:rowId xmlns:a16="http://schemas.microsoft.com/office/drawing/2014/main" val="10006"/>
                  </a:ext>
                </a:extLst>
              </a:tr>
            </a:tbl>
          </a:graphicData>
        </a:graphic>
      </p:graphicFrame>
      <p:pic>
        <p:nvPicPr>
          <p:cNvPr id="5" name="Picture 4" descr="BFC-02.png">
            <a:extLst>
              <a:ext uri="{FF2B5EF4-FFF2-40B4-BE49-F238E27FC236}">
                <a16:creationId xmlns:a16="http://schemas.microsoft.com/office/drawing/2014/main" id="{DB43C35D-3D4F-BA01-21FB-70198503299B}"/>
              </a:ext>
            </a:extLst>
          </p:cNvPr>
          <p:cNvPicPr>
            <a:picLocks noChangeAspect="1"/>
          </p:cNvPicPr>
          <p:nvPr/>
        </p:nvPicPr>
        <p:blipFill>
          <a:blip r:embed="rId3"/>
          <a:stretch>
            <a:fillRect/>
          </a:stretch>
        </p:blipFill>
        <p:spPr>
          <a:xfrm>
            <a:off x="7510346" y="115973"/>
            <a:ext cx="1490005" cy="914400"/>
          </a:xfrm>
          <a:prstGeom prst="rect">
            <a:avLst/>
          </a:prstGeom>
        </p:spPr>
      </p:pic>
      <p:sp>
        <p:nvSpPr>
          <p:cNvPr id="6" name="TextBox 5">
            <a:extLst>
              <a:ext uri="{FF2B5EF4-FFF2-40B4-BE49-F238E27FC236}">
                <a16:creationId xmlns:a16="http://schemas.microsoft.com/office/drawing/2014/main" id="{078BEC06-74B4-BB2B-DF11-441B03505E6C}"/>
              </a:ext>
            </a:extLst>
          </p:cNvPr>
          <p:cNvSpPr txBox="1"/>
          <p:nvPr/>
        </p:nvSpPr>
        <p:spPr>
          <a:xfrm>
            <a:off x="590550" y="296406"/>
            <a:ext cx="6166866" cy="1261884"/>
          </a:xfrm>
          <a:prstGeom prst="rect">
            <a:avLst/>
          </a:prstGeom>
          <a:noFill/>
        </p:spPr>
        <p:txBody>
          <a:bodyPr wrap="square">
            <a:spAutoFit/>
          </a:bodyPr>
          <a:lstStyle/>
          <a:p>
            <a:r>
              <a:rPr lang="en-US" sz="3800" b="1"/>
              <a:t>OBBBA Investment in Short Term Rental – Example</a:t>
            </a:r>
            <a:endParaRPr lang="en-US" sz="3800"/>
          </a:p>
        </p:txBody>
      </p:sp>
    </p:spTree>
    <p:extLst>
      <p:ext uri="{BB962C8B-B14F-4D97-AF65-F5344CB8AC3E}">
        <p14:creationId xmlns:p14="http://schemas.microsoft.com/office/powerpoint/2010/main" val="3277862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684" y="192342"/>
            <a:ext cx="7136781" cy="1143000"/>
          </a:xfrm>
        </p:spPr>
        <p:txBody>
          <a:bodyPr vert="horz" lIns="91440" tIns="45720" rIns="91440" bIns="45720" rtlCol="0" anchor="ctr">
            <a:noAutofit/>
          </a:bodyPr>
          <a:lstStyle/>
          <a:p>
            <a:pPr algn="l"/>
            <a:r>
              <a:rPr lang="en-US" sz="3600" b="1"/>
              <a:t>OBBBA Real Estate Depreciation </a:t>
            </a:r>
            <a:br>
              <a:rPr lang="en-US" sz="3600" b="1"/>
            </a:br>
            <a:r>
              <a:rPr lang="en-US" sz="3600" b="1"/>
              <a:t>Reference Table</a:t>
            </a:r>
            <a:endParaRPr lang="en-US" sz="3600" b="1">
              <a:ea typeface="Calibri"/>
              <a:cs typeface="Calibri"/>
            </a:endParaRPr>
          </a:p>
        </p:txBody>
      </p:sp>
      <p:graphicFrame>
        <p:nvGraphicFramePr>
          <p:cNvPr id="3" name="Table 2"/>
          <p:cNvGraphicFramePr>
            <a:graphicFrameLocks noGrp="1"/>
          </p:cNvGraphicFramePr>
          <p:nvPr>
            <p:extLst>
              <p:ext uri="{D42A27DB-BD31-4B8C-83A1-F6EECF244321}">
                <p14:modId xmlns:p14="http://schemas.microsoft.com/office/powerpoint/2010/main" val="1417070133"/>
              </p:ext>
            </p:extLst>
          </p:nvPr>
        </p:nvGraphicFramePr>
        <p:xfrm>
          <a:off x="259684" y="1443764"/>
          <a:ext cx="8670383" cy="5291255"/>
        </p:xfrm>
        <a:graphic>
          <a:graphicData uri="http://schemas.openxmlformats.org/drawingml/2006/table">
            <a:tbl>
              <a:tblPr firstRow="1" bandRow="1">
                <a:tableStyleId>{F5AB1C69-6EDB-4FF4-983F-18BD219EF322}</a:tableStyleId>
              </a:tblPr>
              <a:tblGrid>
                <a:gridCol w="2064377">
                  <a:extLst>
                    <a:ext uri="{9D8B030D-6E8A-4147-A177-3AD203B41FA5}">
                      <a16:colId xmlns:a16="http://schemas.microsoft.com/office/drawing/2014/main" val="20000"/>
                    </a:ext>
                  </a:extLst>
                </a:gridCol>
                <a:gridCol w="1238626">
                  <a:extLst>
                    <a:ext uri="{9D8B030D-6E8A-4147-A177-3AD203B41FA5}">
                      <a16:colId xmlns:a16="http://schemas.microsoft.com/office/drawing/2014/main" val="20001"/>
                    </a:ext>
                  </a:extLst>
                </a:gridCol>
                <a:gridCol w="990901">
                  <a:extLst>
                    <a:ext uri="{9D8B030D-6E8A-4147-A177-3AD203B41FA5}">
                      <a16:colId xmlns:a16="http://schemas.microsoft.com/office/drawing/2014/main" val="20002"/>
                    </a:ext>
                  </a:extLst>
                </a:gridCol>
                <a:gridCol w="1664863">
                  <a:extLst>
                    <a:ext uri="{9D8B030D-6E8A-4147-A177-3AD203B41FA5}">
                      <a16:colId xmlns:a16="http://schemas.microsoft.com/office/drawing/2014/main" val="20003"/>
                    </a:ext>
                  </a:extLst>
                </a:gridCol>
                <a:gridCol w="2711616">
                  <a:extLst>
                    <a:ext uri="{9D8B030D-6E8A-4147-A177-3AD203B41FA5}">
                      <a16:colId xmlns:a16="http://schemas.microsoft.com/office/drawing/2014/main" val="20004"/>
                    </a:ext>
                  </a:extLst>
                </a:gridCol>
              </a:tblGrid>
              <a:tr h="435968">
                <a:tc>
                  <a:txBody>
                    <a:bodyPr/>
                    <a:lstStyle/>
                    <a:p>
                      <a:pPr>
                        <a:defRPr sz="1200" b="1">
                          <a:solidFill>
                            <a:srgbClr val="FFFFFF"/>
                          </a:solidFill>
                        </a:defRPr>
                      </a:pPr>
                      <a:r>
                        <a:rPr sz="1400"/>
                        <a:t>Asset Type</a:t>
                      </a:r>
                    </a:p>
                  </a:txBody>
                  <a:tcPr/>
                </a:tc>
                <a:tc>
                  <a:txBody>
                    <a:bodyPr/>
                    <a:lstStyle/>
                    <a:p>
                      <a:pPr>
                        <a:defRPr sz="1200" b="1">
                          <a:solidFill>
                            <a:srgbClr val="FFFFFF"/>
                          </a:solidFill>
                        </a:defRPr>
                      </a:pPr>
                      <a:r>
                        <a:rPr sz="1400"/>
                        <a:t>Asset Class Life (MACRS)</a:t>
                      </a:r>
                    </a:p>
                  </a:txBody>
                  <a:tcPr/>
                </a:tc>
                <a:tc>
                  <a:txBody>
                    <a:bodyPr/>
                    <a:lstStyle/>
                    <a:p>
                      <a:pPr>
                        <a:defRPr sz="1200" b="1">
                          <a:solidFill>
                            <a:srgbClr val="FFFFFF"/>
                          </a:solidFill>
                        </a:defRPr>
                      </a:pPr>
                      <a:r>
                        <a:rPr sz="1400"/>
                        <a:t>Eligible for Section 179?</a:t>
                      </a:r>
                    </a:p>
                  </a:txBody>
                  <a:tcPr/>
                </a:tc>
                <a:tc>
                  <a:txBody>
                    <a:bodyPr/>
                    <a:lstStyle/>
                    <a:p>
                      <a:pPr>
                        <a:defRPr sz="1200" b="1">
                          <a:solidFill>
                            <a:srgbClr val="FFFFFF"/>
                          </a:solidFill>
                        </a:defRPr>
                      </a:pPr>
                      <a:r>
                        <a:rPr sz="1400"/>
                        <a:t>Eligible for 100% Bonus Depreciation (2025–2029)?</a:t>
                      </a:r>
                    </a:p>
                  </a:txBody>
                  <a:tcPr/>
                </a:tc>
                <a:tc>
                  <a:txBody>
                    <a:bodyPr/>
                    <a:lstStyle/>
                    <a:p>
                      <a:pPr>
                        <a:defRPr sz="1200" b="1">
                          <a:solidFill>
                            <a:srgbClr val="FFFFFF"/>
                          </a:solidFill>
                        </a:defRPr>
                      </a:pPr>
                      <a:r>
                        <a:rPr sz="1400"/>
                        <a:t>Notes / Limits</a:t>
                      </a:r>
                    </a:p>
                  </a:txBody>
                  <a:tcPr/>
                </a:tc>
                <a:extLst>
                  <a:ext uri="{0D108BD9-81ED-4DB2-BD59-A6C34878D82A}">
                    <a16:rowId xmlns:a16="http://schemas.microsoft.com/office/drawing/2014/main" val="10000"/>
                  </a:ext>
                </a:extLst>
              </a:tr>
              <a:tr h="406903">
                <a:tc>
                  <a:txBody>
                    <a:bodyPr/>
                    <a:lstStyle/>
                    <a:p>
                      <a:pPr>
                        <a:defRPr sz="1100">
                          <a:solidFill>
                            <a:srgbClr val="000000"/>
                          </a:solidFill>
                        </a:defRPr>
                      </a:pPr>
                      <a:r>
                        <a:rPr sz="1200"/>
                        <a:t>Residential Rental Building</a:t>
                      </a:r>
                    </a:p>
                  </a:txBody>
                  <a:tcPr/>
                </a:tc>
                <a:tc>
                  <a:txBody>
                    <a:bodyPr/>
                    <a:lstStyle/>
                    <a:p>
                      <a:pPr>
                        <a:defRPr sz="1100">
                          <a:solidFill>
                            <a:srgbClr val="000000"/>
                          </a:solidFill>
                        </a:defRPr>
                      </a:pPr>
                      <a:r>
                        <a:rPr sz="1200"/>
                        <a:t>27.5 years</a:t>
                      </a:r>
                    </a:p>
                  </a:txBody>
                  <a:tcPr/>
                </a:tc>
                <a:tc>
                  <a:txBody>
                    <a:bodyPr/>
                    <a:lstStyle/>
                    <a:p>
                      <a:pPr>
                        <a:defRPr sz="1100">
                          <a:solidFill>
                            <a:srgbClr val="000000"/>
                          </a:solidFill>
                        </a:defRPr>
                      </a:pPr>
                      <a:r>
                        <a:rPr sz="1200"/>
                        <a:t>No</a:t>
                      </a:r>
                    </a:p>
                  </a:txBody>
                  <a:tcPr/>
                </a:tc>
                <a:tc>
                  <a:txBody>
                    <a:bodyPr/>
                    <a:lstStyle/>
                    <a:p>
                      <a:pPr>
                        <a:defRPr sz="1100">
                          <a:solidFill>
                            <a:srgbClr val="000000"/>
                          </a:solidFill>
                        </a:defRPr>
                      </a:pPr>
                      <a:r>
                        <a:rPr sz="1200"/>
                        <a:t>No</a:t>
                      </a:r>
                    </a:p>
                  </a:txBody>
                  <a:tcPr/>
                </a:tc>
                <a:tc>
                  <a:txBody>
                    <a:bodyPr/>
                    <a:lstStyle/>
                    <a:p>
                      <a:pPr>
                        <a:defRPr sz="1100">
                          <a:solidFill>
                            <a:srgbClr val="000000"/>
                          </a:solidFill>
                        </a:defRPr>
                      </a:pPr>
                      <a:r>
                        <a:rPr sz="1200"/>
                        <a:t>Structure itself not eligible for accelerated deductions</a:t>
                      </a:r>
                    </a:p>
                  </a:txBody>
                  <a:tcPr/>
                </a:tc>
                <a:extLst>
                  <a:ext uri="{0D108BD9-81ED-4DB2-BD59-A6C34878D82A}">
                    <a16:rowId xmlns:a16="http://schemas.microsoft.com/office/drawing/2014/main" val="10001"/>
                  </a:ext>
                </a:extLst>
              </a:tr>
              <a:tr h="363307">
                <a:tc>
                  <a:txBody>
                    <a:bodyPr/>
                    <a:lstStyle/>
                    <a:p>
                      <a:pPr>
                        <a:defRPr sz="1100">
                          <a:solidFill>
                            <a:srgbClr val="000000"/>
                          </a:solidFill>
                        </a:defRPr>
                      </a:pPr>
                      <a:r>
                        <a:rPr sz="1200"/>
                        <a:t>Commercial Building</a:t>
                      </a:r>
                    </a:p>
                  </a:txBody>
                  <a:tcPr/>
                </a:tc>
                <a:tc>
                  <a:txBody>
                    <a:bodyPr/>
                    <a:lstStyle/>
                    <a:p>
                      <a:pPr>
                        <a:defRPr sz="1100">
                          <a:solidFill>
                            <a:srgbClr val="000000"/>
                          </a:solidFill>
                        </a:defRPr>
                      </a:pPr>
                      <a:r>
                        <a:rPr sz="1200"/>
                        <a:t>39 years</a:t>
                      </a:r>
                    </a:p>
                  </a:txBody>
                  <a:tcPr/>
                </a:tc>
                <a:tc>
                  <a:txBody>
                    <a:bodyPr/>
                    <a:lstStyle/>
                    <a:p>
                      <a:pPr>
                        <a:defRPr sz="1100">
                          <a:solidFill>
                            <a:srgbClr val="000000"/>
                          </a:solidFill>
                        </a:defRPr>
                      </a:pPr>
                      <a:r>
                        <a:rPr sz="1200"/>
                        <a:t>No</a:t>
                      </a:r>
                    </a:p>
                  </a:txBody>
                  <a:tcPr/>
                </a:tc>
                <a:tc>
                  <a:txBody>
                    <a:bodyPr/>
                    <a:lstStyle/>
                    <a:p>
                      <a:pPr>
                        <a:defRPr sz="1100">
                          <a:solidFill>
                            <a:srgbClr val="000000"/>
                          </a:solidFill>
                        </a:defRPr>
                      </a:pPr>
                      <a:r>
                        <a:rPr sz="1200"/>
                        <a:t>No</a:t>
                      </a:r>
                    </a:p>
                  </a:txBody>
                  <a:tcPr/>
                </a:tc>
                <a:tc>
                  <a:txBody>
                    <a:bodyPr/>
                    <a:lstStyle/>
                    <a:p>
                      <a:pPr>
                        <a:defRPr sz="1100">
                          <a:solidFill>
                            <a:srgbClr val="000000"/>
                          </a:solidFill>
                        </a:defRPr>
                      </a:pPr>
                      <a:r>
                        <a:rPr sz="1200"/>
                        <a:t>Structure itself excluded</a:t>
                      </a:r>
                    </a:p>
                  </a:txBody>
                  <a:tcPr/>
                </a:tc>
                <a:extLst>
                  <a:ext uri="{0D108BD9-81ED-4DB2-BD59-A6C34878D82A}">
                    <a16:rowId xmlns:a16="http://schemas.microsoft.com/office/drawing/2014/main" val="10002"/>
                  </a:ext>
                </a:extLst>
              </a:tr>
              <a:tr h="406903">
                <a:tc>
                  <a:txBody>
                    <a:bodyPr/>
                    <a:lstStyle/>
                    <a:p>
                      <a:pPr>
                        <a:defRPr sz="1100">
                          <a:solidFill>
                            <a:srgbClr val="000000"/>
                          </a:solidFill>
                        </a:defRPr>
                      </a:pPr>
                      <a:r>
                        <a:rPr sz="1200"/>
                        <a:t>Appliances (stoves, fridges, washers)</a:t>
                      </a:r>
                    </a:p>
                  </a:txBody>
                  <a:tcPr/>
                </a:tc>
                <a:tc>
                  <a:txBody>
                    <a:bodyPr/>
                    <a:lstStyle/>
                    <a:p>
                      <a:pPr>
                        <a:defRPr sz="1100">
                          <a:solidFill>
                            <a:srgbClr val="000000"/>
                          </a:solidFill>
                        </a:defRPr>
                      </a:pPr>
                      <a:r>
                        <a:rPr sz="1200"/>
                        <a:t>5 years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Must be &gt;50% business use for mixed-use properties</a:t>
                      </a:r>
                    </a:p>
                  </a:txBody>
                  <a:tcPr/>
                </a:tc>
                <a:extLst>
                  <a:ext uri="{0D108BD9-81ED-4DB2-BD59-A6C34878D82A}">
                    <a16:rowId xmlns:a16="http://schemas.microsoft.com/office/drawing/2014/main" val="10003"/>
                  </a:ext>
                </a:extLst>
              </a:tr>
              <a:tr h="363307">
                <a:tc>
                  <a:txBody>
                    <a:bodyPr/>
                    <a:lstStyle/>
                    <a:p>
                      <a:pPr>
                        <a:defRPr sz="1100">
                          <a:solidFill>
                            <a:srgbClr val="000000"/>
                          </a:solidFill>
                        </a:defRPr>
                      </a:pPr>
                      <a:r>
                        <a:rPr sz="1200"/>
                        <a:t>Carpeting</a:t>
                      </a:r>
                    </a:p>
                  </a:txBody>
                  <a:tcPr/>
                </a:tc>
                <a:tc>
                  <a:txBody>
                    <a:bodyPr/>
                    <a:lstStyle/>
                    <a:p>
                      <a:pPr>
                        <a:defRPr sz="1100">
                          <a:solidFill>
                            <a:srgbClr val="000000"/>
                          </a:solidFill>
                        </a:defRPr>
                      </a:pPr>
                      <a:r>
                        <a:rPr sz="1200"/>
                        <a:t>5 years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Installed after initial construction</a:t>
                      </a:r>
                    </a:p>
                  </a:txBody>
                  <a:tcPr/>
                </a:tc>
                <a:extLst>
                  <a:ext uri="{0D108BD9-81ED-4DB2-BD59-A6C34878D82A}">
                    <a16:rowId xmlns:a16="http://schemas.microsoft.com/office/drawing/2014/main" val="10004"/>
                  </a:ext>
                </a:extLst>
              </a:tr>
              <a:tr h="363307">
                <a:tc>
                  <a:txBody>
                    <a:bodyPr/>
                    <a:lstStyle/>
                    <a:p>
                      <a:pPr>
                        <a:defRPr sz="1100">
                          <a:solidFill>
                            <a:srgbClr val="000000"/>
                          </a:solidFill>
                        </a:defRPr>
                      </a:pPr>
                      <a:r>
                        <a:rPr sz="1200"/>
                        <a:t>Furniture</a:t>
                      </a:r>
                    </a:p>
                  </a:txBody>
                  <a:tcPr/>
                </a:tc>
                <a:tc>
                  <a:txBody>
                    <a:bodyPr/>
                    <a:lstStyle/>
                    <a:p>
                      <a:pPr>
                        <a:defRPr sz="1100">
                          <a:solidFill>
                            <a:srgbClr val="000000"/>
                          </a:solidFill>
                        </a:defRPr>
                      </a:pPr>
                      <a:r>
                        <a:rPr sz="1200"/>
                        <a:t>7 years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Includes desks, chairs, cabinets</a:t>
                      </a:r>
                    </a:p>
                  </a:txBody>
                  <a:tcPr/>
                </a:tc>
                <a:extLst>
                  <a:ext uri="{0D108BD9-81ED-4DB2-BD59-A6C34878D82A}">
                    <a16:rowId xmlns:a16="http://schemas.microsoft.com/office/drawing/2014/main" val="10005"/>
                  </a:ext>
                </a:extLst>
              </a:tr>
              <a:tr h="406903">
                <a:tc>
                  <a:txBody>
                    <a:bodyPr/>
                    <a:lstStyle/>
                    <a:p>
                      <a:pPr>
                        <a:defRPr sz="1100">
                          <a:solidFill>
                            <a:srgbClr val="000000"/>
                          </a:solidFill>
                        </a:defRPr>
                      </a:pPr>
                      <a:r>
                        <a:rPr sz="1200"/>
                        <a:t>Land Improvements (fences, driveways, landscaping)</a:t>
                      </a:r>
                    </a:p>
                  </a:txBody>
                  <a:tcPr/>
                </a:tc>
                <a:tc>
                  <a:txBody>
                    <a:bodyPr/>
                    <a:lstStyle/>
                    <a:p>
                      <a:pPr>
                        <a:defRPr sz="1100">
                          <a:solidFill>
                            <a:srgbClr val="000000"/>
                          </a:solidFill>
                        </a:defRPr>
                      </a:pPr>
                      <a:r>
                        <a:rPr sz="1200"/>
                        <a:t>15 years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Must be capitalized, not repairs</a:t>
                      </a:r>
                    </a:p>
                  </a:txBody>
                  <a:tcPr/>
                </a:tc>
                <a:extLst>
                  <a:ext uri="{0D108BD9-81ED-4DB2-BD59-A6C34878D82A}">
                    <a16:rowId xmlns:a16="http://schemas.microsoft.com/office/drawing/2014/main" val="10006"/>
                  </a:ext>
                </a:extLst>
              </a:tr>
              <a:tr h="406903">
                <a:tc>
                  <a:txBody>
                    <a:bodyPr/>
                    <a:lstStyle/>
                    <a:p>
                      <a:pPr>
                        <a:defRPr sz="1100">
                          <a:solidFill>
                            <a:srgbClr val="000000"/>
                          </a:solidFill>
                        </a:defRPr>
                      </a:pPr>
                      <a:r>
                        <a:rPr sz="1200"/>
                        <a:t>HVAC Systems</a:t>
                      </a:r>
                    </a:p>
                  </a:txBody>
                  <a:tcPr/>
                </a:tc>
                <a:tc>
                  <a:txBody>
                    <a:bodyPr/>
                    <a:lstStyle/>
                    <a:p>
                      <a:pPr>
                        <a:defRPr sz="1100">
                          <a:solidFill>
                            <a:srgbClr val="000000"/>
                          </a:solidFill>
                        </a:defRPr>
                      </a:pPr>
                      <a:r>
                        <a:rPr sz="1200"/>
                        <a:t>15 years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Post-placed in service improvements qualify</a:t>
                      </a:r>
                    </a:p>
                  </a:txBody>
                  <a:tcPr/>
                </a:tc>
                <a:extLst>
                  <a:ext uri="{0D108BD9-81ED-4DB2-BD59-A6C34878D82A}">
                    <a16:rowId xmlns:a16="http://schemas.microsoft.com/office/drawing/2014/main" val="10007"/>
                  </a:ext>
                </a:extLst>
              </a:tr>
              <a:tr h="363307">
                <a:tc>
                  <a:txBody>
                    <a:bodyPr/>
                    <a:lstStyle/>
                    <a:p>
                      <a:pPr>
                        <a:defRPr sz="1100">
                          <a:solidFill>
                            <a:srgbClr val="000000"/>
                          </a:solidFill>
                        </a:defRPr>
                      </a:pPr>
                      <a:r>
                        <a:rPr sz="1200"/>
                        <a:t>Security Systems</a:t>
                      </a:r>
                    </a:p>
                  </a:txBody>
                  <a:tcPr/>
                </a:tc>
                <a:tc>
                  <a:txBody>
                    <a:bodyPr/>
                    <a:lstStyle/>
                    <a:p>
                      <a:pPr>
                        <a:defRPr sz="1100">
                          <a:solidFill>
                            <a:srgbClr val="000000"/>
                          </a:solidFill>
                        </a:defRPr>
                      </a:pPr>
                      <a:r>
                        <a:rPr sz="1200"/>
                        <a:t>5–15 years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Must serve business or rental areas</a:t>
                      </a:r>
                    </a:p>
                  </a:txBody>
                  <a:tcPr/>
                </a:tc>
                <a:extLst>
                  <a:ext uri="{0D108BD9-81ED-4DB2-BD59-A6C34878D82A}">
                    <a16:rowId xmlns:a16="http://schemas.microsoft.com/office/drawing/2014/main" val="10008"/>
                  </a:ext>
                </a:extLst>
              </a:tr>
              <a:tr h="406903">
                <a:tc>
                  <a:txBody>
                    <a:bodyPr/>
                    <a:lstStyle/>
                    <a:p>
                      <a:pPr>
                        <a:defRPr sz="1100">
                          <a:solidFill>
                            <a:srgbClr val="000000"/>
                          </a:solidFill>
                        </a:defRPr>
                      </a:pPr>
                      <a:r>
                        <a:rPr sz="1200"/>
                        <a:t>Roof Replacements</a:t>
                      </a:r>
                    </a:p>
                  </a:txBody>
                  <a:tcPr/>
                </a:tc>
                <a:tc>
                  <a:txBody>
                    <a:bodyPr/>
                    <a:lstStyle/>
                    <a:p>
                      <a:pPr>
                        <a:defRPr sz="1100">
                          <a:solidFill>
                            <a:srgbClr val="000000"/>
                          </a:solidFill>
                        </a:defRPr>
                      </a:pPr>
                      <a:r>
                        <a:rPr sz="1200"/>
                        <a:t>15 years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Full building roof replacement qualifies as improvement</a:t>
                      </a:r>
                    </a:p>
                  </a:txBody>
                  <a:tcPr/>
                </a:tc>
                <a:extLst>
                  <a:ext uri="{0D108BD9-81ED-4DB2-BD59-A6C34878D82A}">
                    <a16:rowId xmlns:a16="http://schemas.microsoft.com/office/drawing/2014/main" val="10009"/>
                  </a:ext>
                </a:extLst>
              </a:tr>
              <a:tr h="406903">
                <a:tc>
                  <a:txBody>
                    <a:bodyPr/>
                    <a:lstStyle/>
                    <a:p>
                      <a:pPr>
                        <a:defRPr sz="1100">
                          <a:solidFill>
                            <a:srgbClr val="000000"/>
                          </a:solidFill>
                        </a:defRPr>
                      </a:pPr>
                      <a:r>
                        <a:rPr sz="1200"/>
                        <a:t>Tools &amp; Maintenance Equipment</a:t>
                      </a:r>
                    </a:p>
                  </a:txBody>
                  <a:tcPr/>
                </a:tc>
                <a:tc>
                  <a:txBody>
                    <a:bodyPr/>
                    <a:lstStyle/>
                    <a:p>
                      <a:pPr>
                        <a:defRPr sz="1100">
                          <a:solidFill>
                            <a:srgbClr val="000000"/>
                          </a:solidFill>
                        </a:defRPr>
                      </a:pPr>
                      <a:r>
                        <a:rPr sz="1200"/>
                        <a:t>5–7 years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Lawnmowers, snow blowers, etc., for rental upkeep</a:t>
                      </a:r>
                    </a:p>
                  </a:txBody>
                  <a:tcPr/>
                </a:tc>
                <a:extLst>
                  <a:ext uri="{0D108BD9-81ED-4DB2-BD59-A6C34878D82A}">
                    <a16:rowId xmlns:a16="http://schemas.microsoft.com/office/drawing/2014/main" val="10010"/>
                  </a:ext>
                </a:extLst>
              </a:tr>
              <a:tr h="363307">
                <a:tc>
                  <a:txBody>
                    <a:bodyPr/>
                    <a:lstStyle/>
                    <a:p>
                      <a:pPr>
                        <a:defRPr sz="1100">
                          <a:solidFill>
                            <a:srgbClr val="000000"/>
                          </a:solidFill>
                        </a:defRPr>
                      </a:pPr>
                      <a:r>
                        <a:rPr sz="1200"/>
                        <a:t>Technology &amp; Computers</a:t>
                      </a:r>
                    </a:p>
                  </a:txBody>
                  <a:tcPr/>
                </a:tc>
                <a:tc>
                  <a:txBody>
                    <a:bodyPr/>
                    <a:lstStyle/>
                    <a:p>
                      <a:pPr>
                        <a:defRPr sz="1100">
                          <a:solidFill>
                            <a:srgbClr val="000000"/>
                          </a:solidFill>
                        </a:defRPr>
                      </a:pPr>
                      <a:r>
                        <a:rPr sz="1200"/>
                        <a:t>5 years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Yes</a:t>
                      </a:r>
                    </a:p>
                  </a:txBody>
                  <a:tcPr/>
                </a:tc>
                <a:tc>
                  <a:txBody>
                    <a:bodyPr/>
                    <a:lstStyle/>
                    <a:p>
                      <a:pPr>
                        <a:defRPr sz="1100">
                          <a:solidFill>
                            <a:srgbClr val="000000"/>
                          </a:solidFill>
                        </a:defRPr>
                      </a:pPr>
                      <a:r>
                        <a:rPr sz="1200"/>
                        <a:t>Rental property management use</a:t>
                      </a:r>
                    </a:p>
                  </a:txBody>
                  <a:tcPr/>
                </a:tc>
                <a:extLst>
                  <a:ext uri="{0D108BD9-81ED-4DB2-BD59-A6C34878D82A}">
                    <a16:rowId xmlns:a16="http://schemas.microsoft.com/office/drawing/2014/main" val="10011"/>
                  </a:ext>
                </a:extLst>
              </a:tr>
            </a:tbl>
          </a:graphicData>
        </a:graphic>
      </p:graphicFrame>
      <p:pic>
        <p:nvPicPr>
          <p:cNvPr id="5" name="Picture 4" descr="BFC-02.png">
            <a:extLst>
              <a:ext uri="{FF2B5EF4-FFF2-40B4-BE49-F238E27FC236}">
                <a16:creationId xmlns:a16="http://schemas.microsoft.com/office/drawing/2014/main" id="{89A49D0F-9CAB-EF80-93EA-C3018BE8EDB9}"/>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17563"/>
            <a:ext cx="8229600" cy="1143000"/>
          </a:xfrm>
        </p:spPr>
        <p:txBody>
          <a:bodyPr/>
          <a:lstStyle/>
          <a:p>
            <a:pPr>
              <a:defRPr sz="3600" b="1">
                <a:solidFill>
                  <a:srgbClr val="006699"/>
                </a:solidFill>
              </a:defRPr>
            </a:pPr>
            <a:r>
              <a:rPr lang="en-GB">
                <a:ln w="0"/>
                <a:solidFill>
                  <a:sysClr val="windowText" lastClr="000000"/>
                </a:solidFill>
                <a:effectLst>
                  <a:outerShdw blurRad="38100" dist="19050" dir="2700000" algn="tl" rotWithShape="0">
                    <a:schemeClr val="dk1">
                      <a:alpha val="40000"/>
                    </a:schemeClr>
                  </a:outerShdw>
                </a:effectLst>
              </a:rPr>
              <a:t>Common Mistakes to Avoid</a:t>
            </a:r>
          </a:p>
        </p:txBody>
      </p:sp>
      <p:graphicFrame>
        <p:nvGraphicFramePr>
          <p:cNvPr id="8" name="Content Placeholder 2">
            <a:extLst>
              <a:ext uri="{FF2B5EF4-FFF2-40B4-BE49-F238E27FC236}">
                <a16:creationId xmlns:a16="http://schemas.microsoft.com/office/drawing/2014/main" id="{F9698C12-6366-AC8D-24F5-F915D42C8911}"/>
              </a:ext>
            </a:extLst>
          </p:cNvPr>
          <p:cNvGraphicFramePr>
            <a:graphicFrameLocks noGrp="1"/>
          </p:cNvGraphicFramePr>
          <p:nvPr>
            <p:ph idx="1"/>
            <p:extLst>
              <p:ext uri="{D42A27DB-BD31-4B8C-83A1-F6EECF244321}">
                <p14:modId xmlns:p14="http://schemas.microsoft.com/office/powerpoint/2010/main" val="2574173535"/>
              </p:ext>
            </p:extLst>
          </p:nvPr>
        </p:nvGraphicFramePr>
        <p:xfrm>
          <a:off x="457200" y="1960563"/>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BFC-02.png">
            <a:extLst>
              <a:ext uri="{FF2B5EF4-FFF2-40B4-BE49-F238E27FC236}">
                <a16:creationId xmlns:a16="http://schemas.microsoft.com/office/drawing/2014/main" id="{56865799-BA11-0228-DAA0-8CD8C0D75D52}"/>
              </a:ext>
            </a:extLst>
          </p:cNvPr>
          <p:cNvPicPr>
            <a:picLocks noChangeAspect="1"/>
          </p:cNvPicPr>
          <p:nvPr/>
        </p:nvPicPr>
        <p:blipFill>
          <a:blip r:embed="rId8"/>
          <a:stretch>
            <a:fillRect/>
          </a:stretch>
        </p:blipFill>
        <p:spPr>
          <a:xfrm>
            <a:off x="7510346" y="115973"/>
            <a:ext cx="1490005" cy="9144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b="1"/>
              <a:t>IRC Section 199A &amp; Real Estate Under the OBBB</a:t>
            </a:r>
            <a:r>
              <a:rPr lang="en-US" b="1"/>
              <a:t>A</a:t>
            </a:r>
            <a:endParaRPr lang="en-US" b="1">
              <a:ea typeface="Calibri"/>
              <a:cs typeface="Calibri"/>
            </a:endParaRPr>
          </a:p>
        </p:txBody>
      </p:sp>
      <p:sp>
        <p:nvSpPr>
          <p:cNvPr id="3" name="Subtitle 2"/>
          <p:cNvSpPr>
            <a:spLocks noGrp="1"/>
          </p:cNvSpPr>
          <p:nvPr>
            <p:ph type="subTitle" idx="1"/>
          </p:nvPr>
        </p:nvSpPr>
        <p:spPr/>
        <p:txBody>
          <a:bodyPr/>
          <a:lstStyle/>
          <a:p>
            <a:r>
              <a:t>How the One Big Beautiful Bill boosts real estate tax savings</a:t>
            </a:r>
          </a:p>
        </p:txBody>
      </p:sp>
      <p:pic>
        <p:nvPicPr>
          <p:cNvPr id="5" name="Picture 4" descr="BFC-02.png">
            <a:extLst>
              <a:ext uri="{FF2B5EF4-FFF2-40B4-BE49-F238E27FC236}">
                <a16:creationId xmlns:a16="http://schemas.microsoft.com/office/drawing/2014/main" id="{6A67128D-DBA9-78BA-815F-AE4EA8392363}"/>
              </a:ext>
            </a:extLst>
          </p:cNvPr>
          <p:cNvPicPr>
            <a:picLocks noChangeAspect="1"/>
          </p:cNvPicPr>
          <p:nvPr/>
        </p:nvPicPr>
        <p:blipFill>
          <a:blip r:embed="rId3"/>
          <a:stretch>
            <a:fillRect/>
          </a:stretch>
        </p:blipFill>
        <p:spPr>
          <a:xfrm>
            <a:off x="7510346" y="115973"/>
            <a:ext cx="1490005" cy="914400"/>
          </a:xfrm>
          <a:prstGeom prst="rect">
            <a:avLst/>
          </a:prstGeom>
        </p:spPr>
      </p:pic>
      <p:sp>
        <p:nvSpPr>
          <p:cNvPr id="4" name="Rectangle 3">
            <a:extLst>
              <a:ext uri="{FF2B5EF4-FFF2-40B4-BE49-F238E27FC236}">
                <a16:creationId xmlns:a16="http://schemas.microsoft.com/office/drawing/2014/main" id="{4CEFFDD0-7750-8BBF-E5BC-BF2554D00762}"/>
              </a:ext>
            </a:extLst>
          </p:cNvPr>
          <p:cNvSpPr/>
          <p:nvPr/>
        </p:nvSpPr>
        <p:spPr>
          <a:xfrm>
            <a:off x="0" y="6161567"/>
            <a:ext cx="9144000" cy="69643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6940"/>
            <a:ext cx="7437864" cy="1120698"/>
          </a:xfrm>
        </p:spPr>
        <p:txBody>
          <a:bodyPr>
            <a:noAutofit/>
          </a:bodyPr>
          <a:lstStyle/>
          <a:p>
            <a:r>
              <a:rPr sz="3600" b="1"/>
              <a:t>IRC Section 199A – Qualified </a:t>
            </a:r>
            <a:br>
              <a:rPr lang="en-GB" sz="3600" b="1"/>
            </a:br>
            <a:r>
              <a:rPr sz="3600" b="1"/>
              <a:t>Business Income Deduction</a:t>
            </a:r>
            <a:endParaRPr lang="en-US" sz="3600" b="1">
              <a:ea typeface="Calibri"/>
              <a:cs typeface="Calibri"/>
            </a:endParaRPr>
          </a:p>
        </p:txBody>
      </p:sp>
      <p:sp>
        <p:nvSpPr>
          <p:cNvPr id="3" name="Content Placeholder 2"/>
          <p:cNvSpPr>
            <a:spLocks noGrp="1"/>
          </p:cNvSpPr>
          <p:nvPr>
            <p:ph idx="1"/>
          </p:nvPr>
        </p:nvSpPr>
        <p:spPr/>
        <p:txBody>
          <a:bodyPr>
            <a:normAutofit fontScale="55000" lnSpcReduction="20000"/>
          </a:bodyPr>
          <a:lstStyle/>
          <a:p>
            <a:pPr marL="0" indent="0">
              <a:buNone/>
            </a:pPr>
            <a:r>
              <a:t>Allows non-corporate taxpayers (including owners of real estate businesses, partnerships, S corps, and sole proprietors) to deduct up to 20% of their Qualified Business Income (QBI).</a:t>
            </a:r>
            <a:endParaRPr lang="en-US"/>
          </a:p>
          <a:p>
            <a:pPr marL="0" indent="0">
              <a:buNone/>
            </a:pPr>
            <a:endParaRPr lang="en-US"/>
          </a:p>
          <a:p>
            <a:r>
              <a:t>QBI includes income from eligible trades or businesses.</a:t>
            </a:r>
            <a:endParaRPr lang="en-US"/>
          </a:p>
          <a:p>
            <a:pPr marL="0" indent="0">
              <a:buNone/>
            </a:pPr>
            <a:endParaRPr lang="en-US"/>
          </a:p>
          <a:p>
            <a:r>
              <a:rPr lang="en-US" b="1"/>
              <a:t>Trade or Business Test</a:t>
            </a:r>
            <a:r>
              <a:rPr lang="en-US"/>
              <a:t>: For real estate, taxpayers must show they’re operating a </a:t>
            </a:r>
            <a:r>
              <a:rPr lang="en-US" b="1"/>
              <a:t>real trade or business</a:t>
            </a:r>
            <a:r>
              <a:rPr lang="en-US"/>
              <a:t>, not just holding rentals. The IRS provides a </a:t>
            </a:r>
            <a:r>
              <a:rPr lang="en-US" b="1"/>
              <a:t>safe harbor</a:t>
            </a:r>
            <a:r>
              <a:rPr lang="en-US"/>
              <a:t> (“Notice 2019‑38”) to qualify rental real estate enterprises—this requires 250+ hours of services per year (over 3 of the last 5 years), separate books, and contemporaneous records</a:t>
            </a:r>
          </a:p>
          <a:p>
            <a:pPr marL="0" indent="0">
              <a:buNone/>
            </a:pPr>
            <a:endParaRPr lang="en-US"/>
          </a:p>
          <a:p>
            <a:r>
              <a:t>Includes qualified REIT dividends and Publicly Traded Partnership (PTP) income.</a:t>
            </a:r>
            <a:endParaRPr lang="en-US"/>
          </a:p>
          <a:p>
            <a:pPr marL="0" indent="0">
              <a:buNone/>
            </a:pPr>
            <a:endParaRPr lang="en-US"/>
          </a:p>
          <a:p>
            <a:r>
              <a:t>Subject to income thresholds, phase-outs, and W-2/property limitations.</a:t>
            </a:r>
            <a:endParaRPr lang="en-US"/>
          </a:p>
          <a:p>
            <a:pPr marL="0" indent="0">
              <a:buNone/>
            </a:pPr>
            <a:endParaRPr lang="en-US"/>
          </a:p>
          <a:p>
            <a:r>
              <a:t> Special safe harbor rules apply for rental real estate enterprises.</a:t>
            </a:r>
            <a:endParaRPr lang="en-US"/>
          </a:p>
        </p:txBody>
      </p:sp>
      <p:sp>
        <p:nvSpPr>
          <p:cNvPr id="4" name="Rectangle 1">
            <a:extLst>
              <a:ext uri="{FF2B5EF4-FFF2-40B4-BE49-F238E27FC236}">
                <a16:creationId xmlns:a16="http://schemas.microsoft.com/office/drawing/2014/main" id="{26BD141F-D5DA-9344-1FFC-AE21E346E1A4}"/>
              </a:ext>
            </a:extLst>
          </p:cNvPr>
          <p:cNvSpPr>
            <a:spLocks noChangeArrowheads="1"/>
          </p:cNvSpPr>
          <p:nvPr/>
        </p:nvSpPr>
        <p:spPr bwMode="auto">
          <a:xfrm>
            <a:off x="0" y="-323165"/>
            <a:ext cx="32893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 name="Picture 5" descr="BFC-02.png">
            <a:extLst>
              <a:ext uri="{FF2B5EF4-FFF2-40B4-BE49-F238E27FC236}">
                <a16:creationId xmlns:a16="http://schemas.microsoft.com/office/drawing/2014/main" id="{D8671968-0B0F-73BC-9994-7E08E06F3953}"/>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5009"/>
            <a:ext cx="7231566" cy="1165302"/>
          </a:xfrm>
        </p:spPr>
        <p:txBody>
          <a:bodyPr vert="horz" lIns="91440" tIns="45720" rIns="91440" bIns="45720" rtlCol="0" anchor="ctr">
            <a:noAutofit/>
          </a:bodyPr>
          <a:lstStyle/>
          <a:p>
            <a:r>
              <a:rPr lang="en-US" b="1"/>
              <a:t>Section 199A Qualification </a:t>
            </a:r>
            <a:br>
              <a:rPr lang="en-US" b="1">
                <a:ea typeface="Calibri"/>
                <a:cs typeface="Calibri"/>
              </a:rPr>
            </a:br>
            <a:r>
              <a:rPr lang="en-US" b="1"/>
              <a:t>for Rental Properties OBBBA</a:t>
            </a:r>
            <a:endParaRPr lang="en-US" b="1">
              <a:ea typeface="Calibri"/>
              <a:cs typeface="Calibri"/>
            </a:endParaRPr>
          </a:p>
        </p:txBody>
      </p:sp>
      <p:graphicFrame>
        <p:nvGraphicFramePr>
          <p:cNvPr id="3" name="Table 2"/>
          <p:cNvGraphicFramePr>
            <a:graphicFrameLocks noGrp="1"/>
          </p:cNvGraphicFramePr>
          <p:nvPr>
            <p:extLst>
              <p:ext uri="{D42A27DB-BD31-4B8C-83A1-F6EECF244321}">
                <p14:modId xmlns:p14="http://schemas.microsoft.com/office/powerpoint/2010/main" val="3055890429"/>
              </p:ext>
            </p:extLst>
          </p:nvPr>
        </p:nvGraphicFramePr>
        <p:xfrm>
          <a:off x="457200" y="2337816"/>
          <a:ext cx="8229600" cy="2584907"/>
        </p:xfrm>
        <a:graphic>
          <a:graphicData uri="http://schemas.openxmlformats.org/drawingml/2006/table">
            <a:tbl>
              <a:tblPr firstRow="1" bandRow="1">
                <a:tableStyleId>{F5AB1C69-6EDB-4FF4-983F-18BD219EF322}</a:tableStyleId>
              </a:tblPr>
              <a:tblGrid>
                <a:gridCol w="36576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15326">
                <a:tc>
                  <a:txBody>
                    <a:bodyPr/>
                    <a:lstStyle/>
                    <a:p>
                      <a:pPr algn="ctr">
                        <a:defRPr sz="1200" b="1">
                          <a:solidFill>
                            <a:srgbClr val="FFFFFF"/>
                          </a:solidFill>
                        </a:defRPr>
                      </a:pPr>
                      <a:r>
                        <a:t>Scenario</a:t>
                      </a:r>
                    </a:p>
                  </a:txBody>
                  <a:tcPr/>
                </a:tc>
                <a:tc>
                  <a:txBody>
                    <a:bodyPr/>
                    <a:lstStyle/>
                    <a:p>
                      <a:pPr algn="ctr">
                        <a:defRPr sz="1200" b="1">
                          <a:solidFill>
                            <a:srgbClr val="FFFFFF"/>
                          </a:solidFill>
                        </a:defRPr>
                      </a:pPr>
                      <a:r>
                        <a:t>Qualifies for 199A?</a:t>
                      </a:r>
                    </a:p>
                  </a:txBody>
                  <a:tcPr/>
                </a:tc>
                <a:tc>
                  <a:txBody>
                    <a:bodyPr/>
                    <a:lstStyle/>
                    <a:p>
                      <a:pPr algn="ctr">
                        <a:defRPr sz="1200" b="1">
                          <a:solidFill>
                            <a:srgbClr val="FFFFFF"/>
                          </a:solidFill>
                        </a:defRPr>
                      </a:pPr>
                      <a:r>
                        <a:t>Participation Hours (Safe Harbor)</a:t>
                      </a:r>
                    </a:p>
                  </a:txBody>
                  <a:tcPr/>
                </a:tc>
                <a:extLst>
                  <a:ext uri="{0D108BD9-81ED-4DB2-BD59-A6C34878D82A}">
                    <a16:rowId xmlns:a16="http://schemas.microsoft.com/office/drawing/2014/main" val="10000"/>
                  </a:ext>
                </a:extLst>
              </a:tr>
              <a:tr h="297808">
                <a:tc>
                  <a:txBody>
                    <a:bodyPr/>
                    <a:lstStyle/>
                    <a:p>
                      <a:pPr algn="ctr">
                        <a:defRPr sz="1100"/>
                      </a:pPr>
                      <a:r>
                        <a:rPr lang="en-US" sz="1400"/>
                        <a:t>Passive ownership, no active involvement</a:t>
                      </a:r>
                    </a:p>
                  </a:txBody>
                  <a:tcPr/>
                </a:tc>
                <a:tc>
                  <a:txBody>
                    <a:bodyPr/>
                    <a:lstStyle/>
                    <a:p>
                      <a:pPr algn="ctr">
                        <a:defRPr sz="1100"/>
                      </a:pPr>
                      <a:r>
                        <a:rPr lang="en-US" sz="1400"/>
                        <a:t>❌ No</a:t>
                      </a:r>
                    </a:p>
                  </a:txBody>
                  <a:tcPr/>
                </a:tc>
                <a:tc>
                  <a:txBody>
                    <a:bodyPr/>
                    <a:lstStyle/>
                    <a:p>
                      <a:pPr algn="ctr">
                        <a:defRPr sz="1100"/>
                      </a:pPr>
                      <a:r>
                        <a:rPr lang="en-US" sz="1400"/>
                        <a:t>N/A</a:t>
                      </a:r>
                    </a:p>
                  </a:txBody>
                  <a:tcPr/>
                </a:tc>
                <a:extLst>
                  <a:ext uri="{0D108BD9-81ED-4DB2-BD59-A6C34878D82A}">
                    <a16:rowId xmlns:a16="http://schemas.microsoft.com/office/drawing/2014/main" val="10001"/>
                  </a:ext>
                </a:extLst>
              </a:tr>
              <a:tr h="928461">
                <a:tc>
                  <a:txBody>
                    <a:bodyPr/>
                    <a:lstStyle/>
                    <a:p>
                      <a:pPr algn="ctr">
                        <a:defRPr sz="1100"/>
                      </a:pPr>
                      <a:r>
                        <a:rPr lang="en-US" sz="1400"/>
                        <a:t>Meets IRS Safe Harbor requirements</a:t>
                      </a:r>
                    </a:p>
                  </a:txBody>
                  <a:tcPr/>
                </a:tc>
                <a:tc>
                  <a:txBody>
                    <a:bodyPr/>
                    <a:lstStyle/>
                    <a:p>
                      <a:pPr algn="ctr">
                        <a:defRPr sz="1100"/>
                      </a:pPr>
                      <a:r>
                        <a:rPr lang="en-US" sz="1400"/>
                        <a:t>✅ Yes</a:t>
                      </a:r>
                    </a:p>
                  </a:txBody>
                  <a:tcPr/>
                </a:tc>
                <a:tc>
                  <a:txBody>
                    <a:bodyPr/>
                    <a:lstStyle/>
                    <a:p>
                      <a:pPr algn="ctr">
                        <a:defRPr sz="1100"/>
                      </a:pPr>
                      <a:r>
                        <a:rPr lang="en-US" sz="1400"/>
                        <a:t>250+ hrs/year</a:t>
                      </a:r>
                    </a:p>
                    <a:p>
                      <a:r>
                        <a:rPr lang="en-US" sz="1400"/>
                        <a:t>(or 250 hrs in 3 of last 5 years)</a:t>
                      </a:r>
                    </a:p>
                  </a:txBody>
                  <a:tcPr/>
                </a:tc>
                <a:extLst>
                  <a:ext uri="{0D108BD9-81ED-4DB2-BD59-A6C34878D82A}">
                    <a16:rowId xmlns:a16="http://schemas.microsoft.com/office/drawing/2014/main" val="10002"/>
                  </a:ext>
                </a:extLst>
              </a:tr>
              <a:tr h="490508">
                <a:tc>
                  <a:txBody>
                    <a:bodyPr/>
                    <a:lstStyle/>
                    <a:p>
                      <a:pPr algn="ctr">
                        <a:defRPr sz="1100"/>
                      </a:pPr>
                      <a:r>
                        <a:rPr lang="en-US" sz="1400"/>
                        <a:t>Active management documented (facts &amp; circumstances)</a:t>
                      </a:r>
                    </a:p>
                  </a:txBody>
                  <a:tcPr/>
                </a:tc>
                <a:tc>
                  <a:txBody>
                    <a:bodyPr/>
                    <a:lstStyle/>
                    <a:p>
                      <a:pPr algn="ctr">
                        <a:defRPr sz="1100"/>
                      </a:pPr>
                      <a:r>
                        <a:rPr lang="en-US" sz="1400"/>
                        <a:t>⚠️ Possibly</a:t>
                      </a:r>
                    </a:p>
                  </a:txBody>
                  <a:tcPr/>
                </a:tc>
                <a:tc>
                  <a:txBody>
                    <a:bodyPr/>
                    <a:lstStyle/>
                    <a:p>
                      <a:pPr algn="ctr">
                        <a:defRPr sz="1100"/>
                      </a:pPr>
                      <a:r>
                        <a:rPr lang="en-US" sz="1400"/>
                        <a:t>No set hours – must prove trade/business activity</a:t>
                      </a:r>
                    </a:p>
                  </a:txBody>
                  <a:tcPr/>
                </a:tc>
                <a:extLst>
                  <a:ext uri="{0D108BD9-81ED-4DB2-BD59-A6C34878D82A}">
                    <a16:rowId xmlns:a16="http://schemas.microsoft.com/office/drawing/2014/main" val="10003"/>
                  </a:ext>
                </a:extLst>
              </a:tr>
              <a:tr h="490508">
                <a:tc>
                  <a:txBody>
                    <a:bodyPr/>
                    <a:lstStyle/>
                    <a:p>
                      <a:pPr algn="ctr">
                        <a:defRPr sz="1100"/>
                      </a:pPr>
                      <a:r>
                        <a:rPr lang="en-US" sz="1400"/>
                        <a:t>Ineligible activities (personal use, triple-net leases, self-rental)</a:t>
                      </a:r>
                    </a:p>
                  </a:txBody>
                  <a:tcPr/>
                </a:tc>
                <a:tc>
                  <a:txBody>
                    <a:bodyPr/>
                    <a:lstStyle/>
                    <a:p>
                      <a:pPr algn="ctr">
                        <a:defRPr sz="1100"/>
                      </a:pPr>
                      <a:r>
                        <a:rPr lang="en-US" sz="1400"/>
                        <a:t>❌ No</a:t>
                      </a:r>
                    </a:p>
                  </a:txBody>
                  <a:tcPr/>
                </a:tc>
                <a:tc>
                  <a:txBody>
                    <a:bodyPr/>
                    <a:lstStyle/>
                    <a:p>
                      <a:pPr algn="ctr">
                        <a:defRPr sz="1100"/>
                      </a:pPr>
                      <a:r>
                        <a:rPr lang="en-US" sz="1400"/>
                        <a:t>N/A</a:t>
                      </a:r>
                    </a:p>
                  </a:txBody>
                  <a:tcPr/>
                </a:tc>
                <a:extLst>
                  <a:ext uri="{0D108BD9-81ED-4DB2-BD59-A6C34878D82A}">
                    <a16:rowId xmlns:a16="http://schemas.microsoft.com/office/drawing/2014/main" val="10004"/>
                  </a:ext>
                </a:extLst>
              </a:tr>
            </a:tbl>
          </a:graphicData>
        </a:graphic>
      </p:graphicFrame>
      <p:pic>
        <p:nvPicPr>
          <p:cNvPr id="5" name="Picture 4" descr="BFC-02.png">
            <a:extLst>
              <a:ext uri="{FF2B5EF4-FFF2-40B4-BE49-F238E27FC236}">
                <a16:creationId xmlns:a16="http://schemas.microsoft.com/office/drawing/2014/main" id="{B6CE9D6A-89DB-58AD-C0D9-92ED3F412BDD}"/>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5721"/>
            <a:ext cx="8229600" cy="1143000"/>
          </a:xfrm>
        </p:spPr>
        <p:txBody>
          <a:bodyPr/>
          <a:lstStyle/>
          <a:p>
            <a:r>
              <a:rPr lang="en-US" sz="4000" b="1"/>
              <a:t>Key Takeaways – Section 199A</a:t>
            </a:r>
            <a:endParaRPr lang="en-US" sz="4000" b="1">
              <a:ea typeface="Calibri"/>
              <a:cs typeface="Calibri"/>
            </a:endParaRPr>
          </a:p>
        </p:txBody>
      </p:sp>
      <p:sp>
        <p:nvSpPr>
          <p:cNvPr id="3" name="Content Placeholder 2"/>
          <p:cNvSpPr>
            <a:spLocks noGrp="1"/>
          </p:cNvSpPr>
          <p:nvPr>
            <p:ph idx="1"/>
          </p:nvPr>
        </p:nvSpPr>
        <p:spPr>
          <a:xfrm>
            <a:off x="457200" y="1901283"/>
            <a:ext cx="8229600" cy="4525963"/>
          </a:xfrm>
        </p:spPr>
        <p:txBody>
          <a:bodyPr>
            <a:normAutofit fontScale="70000" lnSpcReduction="20000"/>
          </a:bodyPr>
          <a:lstStyle/>
          <a:p>
            <a:pPr marL="0" indent="0">
              <a:buNone/>
            </a:pPr>
            <a:r>
              <a:t>• OBBB</a:t>
            </a:r>
            <a:r>
              <a:rPr lang="en-US"/>
              <a:t>A</a:t>
            </a:r>
            <a:r>
              <a:t> makes the 20% 199A deduction permanent.</a:t>
            </a:r>
            <a:endParaRPr lang="en-US"/>
          </a:p>
          <a:p>
            <a:pPr marL="0" indent="0">
              <a:buNone/>
            </a:pPr>
            <a:endParaRPr/>
          </a:p>
          <a:p>
            <a:pPr marL="0" indent="0">
              <a:buNone/>
            </a:pPr>
            <a:r>
              <a:t>• Income thresholds increased — more high earners qualify.</a:t>
            </a:r>
            <a:r>
              <a:rPr lang="en-US"/>
              <a:t> </a:t>
            </a:r>
            <a:br>
              <a:rPr lang="en-US"/>
            </a:br>
            <a:r>
              <a:rPr lang="en-US"/>
              <a:t>	For single filers: from $50,000 to $75,000</a:t>
            </a:r>
          </a:p>
          <a:p>
            <a:pPr marL="0" indent="0">
              <a:buNone/>
            </a:pPr>
            <a:r>
              <a:rPr lang="en-US"/>
              <a:t>	For joint filers: from $100,000 to $175,000</a:t>
            </a:r>
          </a:p>
          <a:p>
            <a:pPr marL="0" indent="0">
              <a:buNone/>
            </a:pPr>
            <a:endParaRPr/>
          </a:p>
          <a:p>
            <a:pPr marL="0" indent="0">
              <a:buNone/>
            </a:pPr>
            <a:r>
              <a:t>•</a:t>
            </a:r>
            <a:r>
              <a:rPr lang="en-US"/>
              <a:t>Real Estate Strategies Revived: OBBBA also restores powerful tools for real estate planning- </a:t>
            </a:r>
            <a:r>
              <a:t> Restores 100% bonus depreciation</a:t>
            </a:r>
            <a:r>
              <a:rPr lang="en-US"/>
              <a:t>,</a:t>
            </a:r>
            <a:r>
              <a:t> powerful with cost segregation</a:t>
            </a:r>
            <a:r>
              <a:rPr lang="en-US"/>
              <a:t> &amp; broader depreciation strategies</a:t>
            </a:r>
            <a:r>
              <a:t>.</a:t>
            </a:r>
            <a:endParaRPr lang="en-US"/>
          </a:p>
          <a:p>
            <a:pPr marL="0" indent="0">
              <a:buNone/>
            </a:pPr>
            <a:endParaRPr/>
          </a:p>
          <a:p>
            <a:pPr marL="0" indent="0">
              <a:buNone/>
            </a:pPr>
            <a:r>
              <a:t>• Even if QBI deduction drops, total tax savings can be much larger.</a:t>
            </a:r>
            <a:endParaRPr lang="en-US"/>
          </a:p>
          <a:p>
            <a:pPr marL="0" indent="0">
              <a:buNone/>
            </a:pPr>
            <a:endParaRPr/>
          </a:p>
          <a:p>
            <a:pPr marL="0" indent="0">
              <a:buNone/>
            </a:pPr>
            <a:r>
              <a:t>• Stack benefits: reduce taxable income now, keep 199A for future years.</a:t>
            </a:r>
          </a:p>
        </p:txBody>
      </p:sp>
      <p:pic>
        <p:nvPicPr>
          <p:cNvPr id="5" name="Picture 4" descr="BFC-02.png">
            <a:extLst>
              <a:ext uri="{FF2B5EF4-FFF2-40B4-BE49-F238E27FC236}">
                <a16:creationId xmlns:a16="http://schemas.microsoft.com/office/drawing/2014/main" id="{5DDCC9CF-14A4-94B3-5179-89BC2517AA2F}"/>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51AA4-FE67-7A0B-5EF5-DC7D1A3BC14E}"/>
              </a:ext>
            </a:extLst>
          </p:cNvPr>
          <p:cNvSpPr>
            <a:spLocks noGrp="1"/>
          </p:cNvSpPr>
          <p:nvPr>
            <p:ph type="title"/>
          </p:nvPr>
        </p:nvSpPr>
        <p:spPr>
          <a:xfrm>
            <a:off x="133815" y="1345155"/>
            <a:ext cx="8229600" cy="1143000"/>
          </a:xfrm>
        </p:spPr>
        <p:txBody>
          <a:bodyPr vert="horz" lIns="91440" tIns="45720" rIns="91440" bIns="45720" rtlCol="0" anchor="ctr">
            <a:noAutofit/>
          </a:bodyPr>
          <a:lstStyle/>
          <a:p>
            <a:r>
              <a:rPr lang="en-US" sz="3800" b="1"/>
              <a:t>Why This Matters for Real Estate Investors</a:t>
            </a:r>
            <a:br>
              <a:rPr lang="en-US" sz="3800" b="1"/>
            </a:br>
            <a:endParaRPr lang="en-US" sz="3800">
              <a:ea typeface="Calibri"/>
              <a:cs typeface="Calibri"/>
            </a:endParaRPr>
          </a:p>
        </p:txBody>
      </p:sp>
      <p:sp>
        <p:nvSpPr>
          <p:cNvPr id="3" name="Content Placeholder 2">
            <a:extLst>
              <a:ext uri="{FF2B5EF4-FFF2-40B4-BE49-F238E27FC236}">
                <a16:creationId xmlns:a16="http://schemas.microsoft.com/office/drawing/2014/main" id="{DFA42000-ED29-FCD1-5E03-5CAC14668305}"/>
              </a:ext>
            </a:extLst>
          </p:cNvPr>
          <p:cNvSpPr>
            <a:spLocks noGrp="1"/>
          </p:cNvSpPr>
          <p:nvPr>
            <p:ph idx="1"/>
          </p:nvPr>
        </p:nvSpPr>
        <p:spPr>
          <a:xfrm>
            <a:off x="457200" y="2086604"/>
            <a:ext cx="8229600" cy="4525963"/>
          </a:xfrm>
        </p:spPr>
        <p:txBody>
          <a:bodyPr vert="horz" lIns="91440" tIns="45720" rIns="91440" bIns="45720" rtlCol="0" anchor="t">
            <a:noAutofit/>
          </a:bodyPr>
          <a:lstStyle/>
          <a:p>
            <a:r>
              <a:rPr lang="en-US" sz="2800" b="1"/>
              <a:t>More confidence in long-term tax planning</a:t>
            </a:r>
            <a:r>
              <a:rPr lang="en-US" sz="2800"/>
              <a:t>—with the 199A deduction now permanent.</a:t>
            </a:r>
            <a:endParaRPr lang="en-US" sz="2800">
              <a:ea typeface="Calibri"/>
              <a:cs typeface="Calibri"/>
            </a:endParaRPr>
          </a:p>
          <a:p>
            <a:r>
              <a:rPr lang="en-US" sz="2800" b="1"/>
              <a:t>Expanded income window </a:t>
            </a:r>
            <a:r>
              <a:rPr lang="en-US" sz="2800"/>
              <a:t>for full deduction, allowing higher earners to benefit.</a:t>
            </a:r>
            <a:endParaRPr lang="en-US" sz="2800">
              <a:ea typeface="Calibri"/>
              <a:cs typeface="Calibri"/>
            </a:endParaRPr>
          </a:p>
          <a:p>
            <a:r>
              <a:rPr lang="en-US" sz="2800" b="1"/>
              <a:t>Stronger synergy </a:t>
            </a:r>
            <a:r>
              <a:rPr lang="en-US" sz="2800"/>
              <a:t>between real estate depreciation tactics and the 199A benefit: aggressive depreciation strategies like cost segregation can reduce taxable income while still enhancing QBI.</a:t>
            </a:r>
            <a:endParaRPr lang="en-US" sz="2800">
              <a:ea typeface="Calibri"/>
              <a:cs typeface="Calibri"/>
            </a:endParaRPr>
          </a:p>
        </p:txBody>
      </p:sp>
      <p:pic>
        <p:nvPicPr>
          <p:cNvPr id="5" name="Picture 4" descr="BFC-02.png">
            <a:extLst>
              <a:ext uri="{FF2B5EF4-FFF2-40B4-BE49-F238E27FC236}">
                <a16:creationId xmlns:a16="http://schemas.microsoft.com/office/drawing/2014/main" id="{30CD1764-6360-46CB-B66B-A4F832098267}"/>
              </a:ext>
            </a:extLst>
          </p:cNvPr>
          <p:cNvPicPr>
            <a:picLocks noChangeAspect="1"/>
          </p:cNvPicPr>
          <p:nvPr/>
        </p:nvPicPr>
        <p:blipFill>
          <a:blip r:embed="rId3"/>
          <a:stretch>
            <a:fillRect/>
          </a:stretch>
        </p:blipFill>
        <p:spPr>
          <a:xfrm>
            <a:off x="7510346" y="115973"/>
            <a:ext cx="1490005" cy="914400"/>
          </a:xfrm>
          <a:prstGeom prst="rect">
            <a:avLst/>
          </a:prstGeom>
        </p:spPr>
      </p:pic>
    </p:spTree>
    <p:extLst>
      <p:ext uri="{BB962C8B-B14F-4D97-AF65-F5344CB8AC3E}">
        <p14:creationId xmlns:p14="http://schemas.microsoft.com/office/powerpoint/2010/main" val="1564054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elay 2">
            <a:extLst>
              <a:ext uri="{FF2B5EF4-FFF2-40B4-BE49-F238E27FC236}">
                <a16:creationId xmlns:a16="http://schemas.microsoft.com/office/drawing/2014/main" id="{A9EC9B97-341F-3876-54FE-1CB331A509A4}"/>
              </a:ext>
            </a:extLst>
          </p:cNvPr>
          <p:cNvSpPr/>
          <p:nvPr/>
        </p:nvSpPr>
        <p:spPr>
          <a:xfrm>
            <a:off x="-66378" y="-44847"/>
            <a:ext cx="3191832" cy="6858000"/>
          </a:xfrm>
          <a:prstGeom prst="flowChartDelay">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130A610E-4705-AC38-1CAB-5B46F6C9DE15}"/>
              </a:ext>
            </a:extLst>
          </p:cNvPr>
          <p:cNvSpPr>
            <a:spLocks noGrp="1"/>
          </p:cNvSpPr>
          <p:nvPr>
            <p:ph type="title"/>
          </p:nvPr>
        </p:nvSpPr>
        <p:spPr>
          <a:xfrm>
            <a:off x="174074" y="1153571"/>
            <a:ext cx="2400300" cy="4461163"/>
          </a:xfrm>
        </p:spPr>
        <p:txBody>
          <a:bodyPr vert="horz" lIns="91440" tIns="45720" rIns="91440" bIns="45720" rtlCol="0" anchor="ctr">
            <a:normAutofit/>
          </a:bodyPr>
          <a:lstStyle/>
          <a:p>
            <a:pPr algn="l" defTabSz="914400">
              <a:lnSpc>
                <a:spcPct val="90000"/>
              </a:lnSpc>
            </a:pPr>
            <a:r>
              <a:rPr lang="en-US" sz="3600" b="1" kern="1200">
                <a:solidFill>
                  <a:srgbClr val="FFFFFF"/>
                </a:solidFill>
                <a:latin typeface="+mj-lt"/>
                <a:ea typeface="+mj-ea"/>
                <a:cs typeface="+mj-cs"/>
              </a:rPr>
              <a:t>Example: </a:t>
            </a:r>
            <a:r>
              <a:rPr lang="en-US" sz="3200" kern="1200">
                <a:solidFill>
                  <a:srgbClr val="FFFFFF"/>
                </a:solidFill>
                <a:latin typeface="+mj-lt"/>
                <a:ea typeface="+mj-ea"/>
                <a:cs typeface="+mj-cs"/>
              </a:rPr>
              <a:t>Real Estate Professional with Multiple Rentals</a:t>
            </a:r>
            <a:endParaRPr lang="en-US" sz="3400" kern="1200">
              <a:solidFill>
                <a:srgbClr val="FFFFFF"/>
              </a:solidFill>
              <a:latin typeface="+mj-lt"/>
              <a:ea typeface="+mj-ea"/>
              <a:cs typeface="+mj-cs"/>
            </a:endParaRPr>
          </a:p>
        </p:txBody>
      </p:sp>
      <p:sp>
        <p:nvSpPr>
          <p:cNvPr id="5" name="TextBox 4">
            <a:extLst>
              <a:ext uri="{FF2B5EF4-FFF2-40B4-BE49-F238E27FC236}">
                <a16:creationId xmlns:a16="http://schemas.microsoft.com/office/drawing/2014/main" id="{8F0DF497-DAFA-B0DD-4150-3BADF2DB7687}"/>
              </a:ext>
            </a:extLst>
          </p:cNvPr>
          <p:cNvSpPr txBox="1"/>
          <p:nvPr/>
        </p:nvSpPr>
        <p:spPr>
          <a:xfrm>
            <a:off x="3335481" y="591344"/>
            <a:ext cx="5179868" cy="5585619"/>
          </a:xfrm>
          <a:prstGeom prst="rect">
            <a:avLst/>
          </a:prstGeom>
        </p:spPr>
        <p:txBody>
          <a:bodyPr vert="horz" lIns="91440" tIns="45720" rIns="91440" bIns="45720" rtlCol="0" anchor="ctr">
            <a:normAutofit/>
          </a:bodyPr>
          <a:lstStyle/>
          <a:p>
            <a:pPr defTabSz="914400">
              <a:lnSpc>
                <a:spcPct val="90000"/>
              </a:lnSpc>
              <a:spcAft>
                <a:spcPts val="600"/>
              </a:spcAft>
            </a:pPr>
            <a:r>
              <a:rPr lang="en-US" sz="2400" b="1"/>
              <a:t>Facts &amp; Assumptions:</a:t>
            </a:r>
            <a:endParaRPr lang="en-US" sz="2400"/>
          </a:p>
          <a:p>
            <a:pPr marL="342900" indent="-228600" defTabSz="914400">
              <a:lnSpc>
                <a:spcPct val="90000"/>
              </a:lnSpc>
              <a:spcAft>
                <a:spcPts val="600"/>
              </a:spcAft>
              <a:buFont typeface="Arial" panose="020B0604020202020204" pitchFamily="34" charset="0"/>
              <a:buChar char="•"/>
            </a:pPr>
            <a:r>
              <a:rPr lang="en-US" sz="2400"/>
              <a:t>3 residential rental properties</a:t>
            </a:r>
          </a:p>
          <a:p>
            <a:pPr marL="342900" indent="-228600" defTabSz="914400">
              <a:lnSpc>
                <a:spcPct val="90000"/>
              </a:lnSpc>
              <a:spcAft>
                <a:spcPts val="600"/>
              </a:spcAft>
              <a:buFont typeface="Arial" panose="020B0604020202020204" pitchFamily="34" charset="0"/>
              <a:buChar char="•"/>
            </a:pPr>
            <a:r>
              <a:rPr lang="en-US" sz="2400"/>
              <a:t>$400,000 total rental income</a:t>
            </a:r>
          </a:p>
          <a:p>
            <a:pPr marL="342900" indent="-228600" defTabSz="914400">
              <a:lnSpc>
                <a:spcPct val="90000"/>
              </a:lnSpc>
              <a:spcAft>
                <a:spcPts val="600"/>
              </a:spcAft>
              <a:buFont typeface="Arial" panose="020B0604020202020204" pitchFamily="34" charset="0"/>
              <a:buChar char="•"/>
            </a:pPr>
            <a:r>
              <a:rPr lang="en-US" sz="2400"/>
              <a:t>$140,000 total operating expenses (interest, taxes, repairs, etc.)</a:t>
            </a:r>
          </a:p>
          <a:p>
            <a:pPr marL="342900" indent="-228600" defTabSz="914400">
              <a:lnSpc>
                <a:spcPct val="90000"/>
              </a:lnSpc>
              <a:spcAft>
                <a:spcPts val="600"/>
              </a:spcAft>
              <a:buFont typeface="Arial" panose="020B0604020202020204" pitchFamily="34" charset="0"/>
              <a:buChar char="•"/>
            </a:pPr>
            <a:r>
              <a:rPr lang="en-US" sz="2400"/>
              <a:t>$260,000 QBI before depreciation</a:t>
            </a:r>
          </a:p>
          <a:p>
            <a:pPr marL="342900" indent="-228600" defTabSz="914400">
              <a:lnSpc>
                <a:spcPct val="90000"/>
              </a:lnSpc>
              <a:spcAft>
                <a:spcPts val="600"/>
              </a:spcAft>
              <a:buFont typeface="Arial" panose="020B0604020202020204" pitchFamily="34" charset="0"/>
              <a:buChar char="•"/>
            </a:pPr>
            <a:r>
              <a:rPr lang="en-US" sz="2400"/>
              <a:t>Owner qualifies as a real estate trade or business under IRS safe harbor</a:t>
            </a:r>
          </a:p>
        </p:txBody>
      </p:sp>
      <p:pic>
        <p:nvPicPr>
          <p:cNvPr id="6" name="Picture 5" descr="BFC-02.png">
            <a:extLst>
              <a:ext uri="{FF2B5EF4-FFF2-40B4-BE49-F238E27FC236}">
                <a16:creationId xmlns:a16="http://schemas.microsoft.com/office/drawing/2014/main" id="{D4C9B5C2-9F51-255E-51E1-B01CB869B67D}"/>
              </a:ext>
            </a:extLst>
          </p:cNvPr>
          <p:cNvPicPr>
            <a:picLocks noChangeAspect="1"/>
          </p:cNvPicPr>
          <p:nvPr/>
        </p:nvPicPr>
        <p:blipFill>
          <a:blip r:embed="rId3"/>
          <a:stretch>
            <a:fillRect/>
          </a:stretch>
        </p:blipFill>
        <p:spPr>
          <a:xfrm>
            <a:off x="7510346" y="115973"/>
            <a:ext cx="1490005" cy="914400"/>
          </a:xfrm>
          <a:prstGeom prst="rect">
            <a:avLst/>
          </a:prstGeom>
        </p:spPr>
      </p:pic>
    </p:spTree>
    <p:extLst>
      <p:ext uri="{BB962C8B-B14F-4D97-AF65-F5344CB8AC3E}">
        <p14:creationId xmlns:p14="http://schemas.microsoft.com/office/powerpoint/2010/main" val="493152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107" y="903249"/>
            <a:ext cx="8229600" cy="1143000"/>
          </a:xfrm>
        </p:spPr>
        <p:txBody>
          <a:bodyPr vert="horz" lIns="91440" tIns="45720" rIns="91440" bIns="45720" rtlCol="0" anchor="ctr">
            <a:noAutofit/>
          </a:bodyPr>
          <a:lstStyle/>
          <a:p>
            <a:r>
              <a:rPr lang="en-US" sz="4200" b="1"/>
              <a:t>Before vs. After OBBB + Cost Segregation</a:t>
            </a:r>
            <a:endParaRPr lang="en-US" sz="4200" b="1">
              <a:ea typeface="Calibri"/>
              <a:cs typeface="Calibri"/>
            </a:endParaRPr>
          </a:p>
        </p:txBody>
      </p:sp>
      <p:graphicFrame>
        <p:nvGraphicFramePr>
          <p:cNvPr id="3" name="Table 2"/>
          <p:cNvGraphicFramePr>
            <a:graphicFrameLocks noGrp="1"/>
          </p:cNvGraphicFramePr>
          <p:nvPr>
            <p:extLst>
              <p:ext uri="{D42A27DB-BD31-4B8C-83A1-F6EECF244321}">
                <p14:modId xmlns:p14="http://schemas.microsoft.com/office/powerpoint/2010/main" val="288102050"/>
              </p:ext>
            </p:extLst>
          </p:nvPr>
        </p:nvGraphicFramePr>
        <p:xfrm>
          <a:off x="685800" y="2526421"/>
          <a:ext cx="7772400" cy="3657600"/>
        </p:xfrm>
        <a:graphic>
          <a:graphicData uri="http://schemas.openxmlformats.org/drawingml/2006/table">
            <a:tbl>
              <a:tblPr firstRow="1" bandRow="1">
                <a:tableStyleId>{F5AB1C69-6EDB-4FF4-983F-18BD219EF322}</a:tableStyleId>
              </a:tblPr>
              <a:tblGrid>
                <a:gridCol w="32004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457200">
                <a:tc>
                  <a:txBody>
                    <a:bodyPr/>
                    <a:lstStyle/>
                    <a:p>
                      <a:pPr algn="ctr">
                        <a:defRPr sz="1200" b="1">
                          <a:solidFill>
                            <a:srgbClr val="FFFFFF"/>
                          </a:solidFill>
                        </a:defRPr>
                      </a:pPr>
                      <a:endParaRPr/>
                    </a:p>
                  </a:txBody>
                  <a:tcPr/>
                </a:tc>
                <a:tc>
                  <a:txBody>
                    <a:bodyPr/>
                    <a:lstStyle/>
                    <a:p>
                      <a:pPr algn="ctr">
                        <a:defRPr sz="1200" b="1">
                          <a:solidFill>
                            <a:srgbClr val="FFFFFF"/>
                          </a:solidFill>
                        </a:defRPr>
                      </a:pPr>
                      <a:r>
                        <a:t>Old Law</a:t>
                      </a:r>
                    </a:p>
                  </a:txBody>
                  <a:tcPr/>
                </a:tc>
                <a:tc>
                  <a:txBody>
                    <a:bodyPr/>
                    <a:lstStyle/>
                    <a:p>
                      <a:pPr algn="ctr">
                        <a:defRPr sz="1200" b="1">
                          <a:solidFill>
                            <a:srgbClr val="FFFFFF"/>
                          </a:solidFill>
                        </a:defRPr>
                      </a:pPr>
                      <a:r>
                        <a:t>OBBB + Cost Seg</a:t>
                      </a:r>
                    </a:p>
                  </a:txBody>
                  <a:tcPr/>
                </a:tc>
                <a:extLst>
                  <a:ext uri="{0D108BD9-81ED-4DB2-BD59-A6C34878D82A}">
                    <a16:rowId xmlns:a16="http://schemas.microsoft.com/office/drawing/2014/main" val="10000"/>
                  </a:ext>
                </a:extLst>
              </a:tr>
              <a:tr h="457200">
                <a:tc>
                  <a:txBody>
                    <a:bodyPr/>
                    <a:lstStyle/>
                    <a:p>
                      <a:pPr algn="l">
                        <a:defRPr sz="1200" b="1"/>
                      </a:pPr>
                      <a:r>
                        <a:t>QBI before depreciation</a:t>
                      </a:r>
                    </a:p>
                  </a:txBody>
                  <a:tcPr/>
                </a:tc>
                <a:tc>
                  <a:txBody>
                    <a:bodyPr/>
                    <a:lstStyle/>
                    <a:p>
                      <a:pPr algn="ctr">
                        <a:defRPr sz="1200"/>
                      </a:pPr>
                      <a:r>
                        <a:t>$260,000</a:t>
                      </a:r>
                    </a:p>
                  </a:txBody>
                  <a:tcPr/>
                </a:tc>
                <a:tc>
                  <a:txBody>
                    <a:bodyPr/>
                    <a:lstStyle/>
                    <a:p>
                      <a:pPr algn="ctr">
                        <a:defRPr sz="1200"/>
                      </a:pPr>
                      <a:r>
                        <a:t>$260,000</a:t>
                      </a:r>
                    </a:p>
                  </a:txBody>
                  <a:tcPr/>
                </a:tc>
                <a:extLst>
                  <a:ext uri="{0D108BD9-81ED-4DB2-BD59-A6C34878D82A}">
                    <a16:rowId xmlns:a16="http://schemas.microsoft.com/office/drawing/2014/main" val="10001"/>
                  </a:ext>
                </a:extLst>
              </a:tr>
              <a:tr h="457200">
                <a:tc>
                  <a:txBody>
                    <a:bodyPr/>
                    <a:lstStyle/>
                    <a:p>
                      <a:pPr algn="l">
                        <a:defRPr sz="1200" b="1"/>
                      </a:pPr>
                      <a:r>
                        <a:t>Depreciation</a:t>
                      </a:r>
                    </a:p>
                  </a:txBody>
                  <a:tcPr/>
                </a:tc>
                <a:tc>
                  <a:txBody>
                    <a:bodyPr/>
                    <a:lstStyle/>
                    <a:p>
                      <a:pPr algn="ctr">
                        <a:defRPr sz="1200"/>
                      </a:pPr>
                      <a:r>
                        <a:t>$40,000</a:t>
                      </a:r>
                    </a:p>
                  </a:txBody>
                  <a:tcPr/>
                </a:tc>
                <a:tc>
                  <a:txBody>
                    <a:bodyPr/>
                    <a:lstStyle/>
                    <a:p>
                      <a:pPr algn="ctr">
                        <a:defRPr sz="1200"/>
                      </a:pPr>
                      <a:r>
                        <a:t>$150,000</a:t>
                      </a:r>
                    </a:p>
                  </a:txBody>
                  <a:tcPr/>
                </a:tc>
                <a:extLst>
                  <a:ext uri="{0D108BD9-81ED-4DB2-BD59-A6C34878D82A}">
                    <a16:rowId xmlns:a16="http://schemas.microsoft.com/office/drawing/2014/main" val="10002"/>
                  </a:ext>
                </a:extLst>
              </a:tr>
              <a:tr h="457200">
                <a:tc>
                  <a:txBody>
                    <a:bodyPr/>
                    <a:lstStyle/>
                    <a:p>
                      <a:pPr algn="l">
                        <a:defRPr sz="1200" b="1"/>
                      </a:pPr>
                      <a:r>
                        <a:t>QBI after depreciation</a:t>
                      </a:r>
                    </a:p>
                  </a:txBody>
                  <a:tcPr/>
                </a:tc>
                <a:tc>
                  <a:txBody>
                    <a:bodyPr/>
                    <a:lstStyle/>
                    <a:p>
                      <a:pPr algn="ctr">
                        <a:defRPr sz="1200"/>
                      </a:pPr>
                      <a:r>
                        <a:t>$220,000</a:t>
                      </a:r>
                    </a:p>
                  </a:txBody>
                  <a:tcPr/>
                </a:tc>
                <a:tc>
                  <a:txBody>
                    <a:bodyPr/>
                    <a:lstStyle/>
                    <a:p>
                      <a:pPr algn="ctr">
                        <a:defRPr sz="1200"/>
                      </a:pPr>
                      <a:r>
                        <a:t>$110,000</a:t>
                      </a:r>
                    </a:p>
                  </a:txBody>
                  <a:tcPr/>
                </a:tc>
                <a:extLst>
                  <a:ext uri="{0D108BD9-81ED-4DB2-BD59-A6C34878D82A}">
                    <a16:rowId xmlns:a16="http://schemas.microsoft.com/office/drawing/2014/main" val="10003"/>
                  </a:ext>
                </a:extLst>
              </a:tr>
              <a:tr h="457200">
                <a:tc>
                  <a:txBody>
                    <a:bodyPr/>
                    <a:lstStyle/>
                    <a:p>
                      <a:pPr algn="l">
                        <a:defRPr sz="1200" b="1"/>
                      </a:pPr>
                      <a:r>
                        <a:t>199A Deduction</a:t>
                      </a:r>
                    </a:p>
                  </a:txBody>
                  <a:tcPr/>
                </a:tc>
                <a:tc>
                  <a:txBody>
                    <a:bodyPr/>
                    <a:lstStyle/>
                    <a:p>
                      <a:pPr algn="ctr">
                        <a:defRPr sz="1200"/>
                      </a:pPr>
                      <a:r>
                        <a:t>$44,000</a:t>
                      </a:r>
                    </a:p>
                  </a:txBody>
                  <a:tcPr/>
                </a:tc>
                <a:tc>
                  <a:txBody>
                    <a:bodyPr/>
                    <a:lstStyle/>
                    <a:p>
                      <a:pPr algn="ctr">
                        <a:defRPr sz="1200"/>
                      </a:pPr>
                      <a:r>
                        <a:t>$22,000</a:t>
                      </a:r>
                    </a:p>
                  </a:txBody>
                  <a:tcPr/>
                </a:tc>
                <a:extLst>
                  <a:ext uri="{0D108BD9-81ED-4DB2-BD59-A6C34878D82A}">
                    <a16:rowId xmlns:a16="http://schemas.microsoft.com/office/drawing/2014/main" val="10004"/>
                  </a:ext>
                </a:extLst>
              </a:tr>
              <a:tr h="457200">
                <a:tc>
                  <a:txBody>
                    <a:bodyPr/>
                    <a:lstStyle/>
                    <a:p>
                      <a:pPr algn="l">
                        <a:defRPr sz="1200" b="1"/>
                      </a:pPr>
                      <a:r>
                        <a:t>Taxable Income</a:t>
                      </a:r>
                    </a:p>
                  </a:txBody>
                  <a:tcPr/>
                </a:tc>
                <a:tc>
                  <a:txBody>
                    <a:bodyPr/>
                    <a:lstStyle/>
                    <a:p>
                      <a:pPr algn="ctr">
                        <a:defRPr sz="1200"/>
                      </a:pPr>
                      <a:r>
                        <a:t>$176,000</a:t>
                      </a:r>
                    </a:p>
                  </a:txBody>
                  <a:tcPr/>
                </a:tc>
                <a:tc>
                  <a:txBody>
                    <a:bodyPr/>
                    <a:lstStyle/>
                    <a:p>
                      <a:pPr algn="ctr">
                        <a:defRPr sz="1200"/>
                      </a:pPr>
                      <a:r>
                        <a:t>$88,000</a:t>
                      </a:r>
                    </a:p>
                  </a:txBody>
                  <a:tcPr/>
                </a:tc>
                <a:extLst>
                  <a:ext uri="{0D108BD9-81ED-4DB2-BD59-A6C34878D82A}">
                    <a16:rowId xmlns:a16="http://schemas.microsoft.com/office/drawing/2014/main" val="10005"/>
                  </a:ext>
                </a:extLst>
              </a:tr>
              <a:tr h="457200">
                <a:tc>
                  <a:txBody>
                    <a:bodyPr/>
                    <a:lstStyle/>
                    <a:p>
                      <a:pPr algn="l">
                        <a:defRPr sz="1200" b="1"/>
                      </a:pPr>
                      <a:r>
                        <a:t>Federal Tax @ 37%</a:t>
                      </a:r>
                    </a:p>
                  </a:txBody>
                  <a:tcPr/>
                </a:tc>
                <a:tc>
                  <a:txBody>
                    <a:bodyPr/>
                    <a:lstStyle/>
                    <a:p>
                      <a:pPr algn="ctr">
                        <a:defRPr sz="1200"/>
                      </a:pPr>
                      <a:r>
                        <a:t>$65,120</a:t>
                      </a:r>
                    </a:p>
                  </a:txBody>
                  <a:tcPr/>
                </a:tc>
                <a:tc>
                  <a:txBody>
                    <a:bodyPr/>
                    <a:lstStyle/>
                    <a:p>
                      <a:pPr algn="ctr">
                        <a:defRPr sz="1200"/>
                      </a:pPr>
                      <a:r>
                        <a:t>$32,560</a:t>
                      </a:r>
                    </a:p>
                  </a:txBody>
                  <a:tcPr/>
                </a:tc>
                <a:extLst>
                  <a:ext uri="{0D108BD9-81ED-4DB2-BD59-A6C34878D82A}">
                    <a16:rowId xmlns:a16="http://schemas.microsoft.com/office/drawing/2014/main" val="10006"/>
                  </a:ext>
                </a:extLst>
              </a:tr>
              <a:tr h="457200">
                <a:tc>
                  <a:txBody>
                    <a:bodyPr/>
                    <a:lstStyle/>
                    <a:p>
                      <a:pPr algn="l">
                        <a:defRPr sz="1200" b="1"/>
                      </a:pPr>
                      <a:r>
                        <a:t>Tax Savings</a:t>
                      </a:r>
                    </a:p>
                  </a:txBody>
                  <a:tcPr/>
                </a:tc>
                <a:tc>
                  <a:txBody>
                    <a:bodyPr/>
                    <a:lstStyle/>
                    <a:p>
                      <a:pPr algn="ctr">
                        <a:defRPr sz="1200"/>
                      </a:pPr>
                      <a:r>
                        <a:t>–</a:t>
                      </a:r>
                    </a:p>
                  </a:txBody>
                  <a:tcPr/>
                </a:tc>
                <a:tc>
                  <a:txBody>
                    <a:bodyPr/>
                    <a:lstStyle/>
                    <a:p>
                      <a:pPr algn="ctr">
                        <a:defRPr sz="1200"/>
                      </a:pPr>
                      <a:r>
                        <a:t>$32,560</a:t>
                      </a:r>
                    </a:p>
                  </a:txBody>
                  <a:tcPr/>
                </a:tc>
                <a:extLst>
                  <a:ext uri="{0D108BD9-81ED-4DB2-BD59-A6C34878D82A}">
                    <a16:rowId xmlns:a16="http://schemas.microsoft.com/office/drawing/2014/main" val="10007"/>
                  </a:ext>
                </a:extLst>
              </a:tr>
            </a:tbl>
          </a:graphicData>
        </a:graphic>
      </p:graphicFrame>
      <p:pic>
        <p:nvPicPr>
          <p:cNvPr id="5" name="Picture 4" descr="BFC-02.png">
            <a:extLst>
              <a:ext uri="{FF2B5EF4-FFF2-40B4-BE49-F238E27FC236}">
                <a16:creationId xmlns:a16="http://schemas.microsoft.com/office/drawing/2014/main" id="{79ED3205-C5A5-992E-2A34-5B2981692F87}"/>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8873"/>
            <a:ext cx="8229600" cy="1143000"/>
          </a:xfrm>
        </p:spPr>
        <p:txBody>
          <a:bodyPr>
            <a:normAutofit fontScale="90000"/>
          </a:bodyPr>
          <a:lstStyle/>
          <a:p>
            <a:br>
              <a:rPr lang="en-US" b="1"/>
            </a:br>
            <a:r>
              <a:rPr lang="en-US" b="1"/>
              <a:t>Capital Gains Planning</a:t>
            </a:r>
            <a:endParaRPr lang="en-US" b="1">
              <a:ea typeface="Calibri"/>
              <a:cs typeface="Calibri"/>
            </a:endParaRPr>
          </a:p>
        </p:txBody>
      </p:sp>
      <p:graphicFrame>
        <p:nvGraphicFramePr>
          <p:cNvPr id="8" name="Content Placeholder 2">
            <a:extLst>
              <a:ext uri="{FF2B5EF4-FFF2-40B4-BE49-F238E27FC236}">
                <a16:creationId xmlns:a16="http://schemas.microsoft.com/office/drawing/2014/main" id="{264DA0AC-751A-5508-3EC3-18CB9514DA3C}"/>
              </a:ext>
            </a:extLst>
          </p:cNvPr>
          <p:cNvGraphicFramePr>
            <a:graphicFrameLocks noGrp="1"/>
          </p:cNvGraphicFramePr>
          <p:nvPr>
            <p:ph idx="1"/>
            <p:extLst>
              <p:ext uri="{D42A27DB-BD31-4B8C-83A1-F6EECF244321}">
                <p14:modId xmlns:p14="http://schemas.microsoft.com/office/powerpoint/2010/main" val="560852167"/>
              </p:ext>
            </p:extLst>
          </p:nvPr>
        </p:nvGraphicFramePr>
        <p:xfrm>
          <a:off x="627321" y="1871810"/>
          <a:ext cx="7889358" cy="44160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BFC-02.png">
            <a:extLst>
              <a:ext uri="{FF2B5EF4-FFF2-40B4-BE49-F238E27FC236}">
                <a16:creationId xmlns:a16="http://schemas.microsoft.com/office/drawing/2014/main" id="{875614AB-68BF-26D2-EE79-CAD973377BF2}"/>
              </a:ext>
            </a:extLst>
          </p:cNvPr>
          <p:cNvPicPr>
            <a:picLocks noChangeAspect="1"/>
          </p:cNvPicPr>
          <p:nvPr/>
        </p:nvPicPr>
        <p:blipFill>
          <a:blip r:embed="rId8"/>
          <a:stretch>
            <a:fillRect/>
          </a:stretch>
        </p:blipFill>
        <p:spPr>
          <a:xfrm>
            <a:off x="7510346" y="115973"/>
            <a:ext cx="1490005" cy="9144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117" y="1032921"/>
            <a:ext cx="8229600" cy="1143000"/>
          </a:xfrm>
        </p:spPr>
        <p:txBody>
          <a:bodyPr vert="horz" lIns="91440" tIns="45720" rIns="91440" bIns="45720" rtlCol="0" anchor="ctr">
            <a:noAutofit/>
          </a:bodyPr>
          <a:lstStyle/>
          <a:p>
            <a:r>
              <a:rPr lang="en-US" b="1"/>
              <a:t>Capital Gains Rate Drop → $30K Savings</a:t>
            </a:r>
            <a:endParaRPr lang="en-US" b="1">
              <a:ea typeface="Calibri"/>
              <a:cs typeface="Calibri"/>
            </a:endParaRPr>
          </a:p>
        </p:txBody>
      </p:sp>
      <p:sp>
        <p:nvSpPr>
          <p:cNvPr id="4" name="TextBox 3"/>
          <p:cNvSpPr txBox="1"/>
          <p:nvPr/>
        </p:nvSpPr>
        <p:spPr>
          <a:xfrm>
            <a:off x="465929" y="2350475"/>
            <a:ext cx="3589577" cy="3493264"/>
          </a:xfrm>
          <a:prstGeom prst="rect">
            <a:avLst/>
          </a:prstGeom>
          <a:noFill/>
        </p:spPr>
        <p:txBody>
          <a:bodyPr wrap="square" lIns="91440" tIns="45720" rIns="91440" bIns="45720" anchor="t">
            <a:spAutoFit/>
          </a:bodyPr>
          <a:lstStyle/>
          <a:p>
            <a:pPr>
              <a:defRPr sz="1200">
                <a:solidFill>
                  <a:srgbClr val="000000"/>
                </a:solidFill>
              </a:defRPr>
            </a:pPr>
            <a:r>
              <a:rPr sz="1300" b="1"/>
              <a:t>Example Scenario:</a:t>
            </a:r>
            <a:br>
              <a:rPr sz="1300"/>
            </a:br>
            <a:r>
              <a:rPr sz="1300"/>
              <a:t>• Sold rental property with $600,000 long-term gain.</a:t>
            </a:r>
            <a:br>
              <a:rPr sz="1300"/>
            </a:br>
            <a:r>
              <a:rPr sz="1300"/>
              <a:t>• Lower rates for those under income thresholds.</a:t>
            </a:r>
            <a:br>
              <a:rPr sz="1300"/>
            </a:br>
            <a:r>
              <a:rPr sz="1300"/>
              <a:t>• Income stacking strategies to qualify for lower rates.</a:t>
            </a:r>
            <a:br>
              <a:rPr sz="1300"/>
            </a:br>
            <a:r>
              <a:rPr sz="1300"/>
              <a:t>• Gifting &amp; trust planning for appreciated assets before rates shift again.</a:t>
            </a:r>
            <a:br>
              <a:rPr sz="1300"/>
            </a:br>
            <a:r>
              <a:rPr sz="1300"/>
              <a:t>• Rate dropped from 20% to 15% = $30,000 saved.</a:t>
            </a:r>
            <a:br>
              <a:rPr sz="1300"/>
            </a:br>
            <a:br>
              <a:rPr sz="1300"/>
            </a:br>
            <a:r>
              <a:rPr sz="1300" b="1"/>
              <a:t>Moves Implemented:</a:t>
            </a:r>
            <a:br>
              <a:rPr sz="1300"/>
            </a:br>
            <a:r>
              <a:rPr sz="1300"/>
              <a:t>1. Deferred $50K bonus to next year</a:t>
            </a:r>
            <a:br>
              <a:rPr sz="1300"/>
            </a:br>
            <a:r>
              <a:rPr sz="1300"/>
              <a:t>2. Maxed $30K 401(k) contributions</a:t>
            </a:r>
            <a:br>
              <a:rPr sz="1300"/>
            </a:br>
            <a:r>
              <a:rPr sz="1300"/>
              <a:t>3. $20K charitable bunching into donor-advised fund</a:t>
            </a:r>
            <a:br>
              <a:rPr sz="1300"/>
            </a:br>
            <a:r>
              <a:rPr sz="1300"/>
              <a:t>4. Shifted deductions to current year to lower taxable income</a:t>
            </a:r>
            <a:endParaRPr lang="en-US" sz="1300">
              <a:ea typeface="Calibri"/>
              <a:cs typeface="Calibri"/>
            </a:endParaRPr>
          </a:p>
        </p:txBody>
      </p:sp>
      <p:graphicFrame>
        <p:nvGraphicFramePr>
          <p:cNvPr id="5" name="Table 4"/>
          <p:cNvGraphicFramePr>
            <a:graphicFrameLocks noGrp="1"/>
          </p:cNvGraphicFramePr>
          <p:nvPr>
            <p:extLst>
              <p:ext uri="{D42A27DB-BD31-4B8C-83A1-F6EECF244321}">
                <p14:modId xmlns:p14="http://schemas.microsoft.com/office/powerpoint/2010/main" val="1441422380"/>
              </p:ext>
            </p:extLst>
          </p:nvPr>
        </p:nvGraphicFramePr>
        <p:xfrm>
          <a:off x="4921412" y="2369114"/>
          <a:ext cx="3756659" cy="3555280"/>
        </p:xfrm>
        <a:graphic>
          <a:graphicData uri="http://schemas.openxmlformats.org/drawingml/2006/table">
            <a:tbl>
              <a:tblPr firstRow="1" bandRow="1">
                <a:tableStyleId>{F5AB1C69-6EDB-4FF4-983F-18BD219EF322}</a:tableStyleId>
              </a:tblPr>
              <a:tblGrid>
                <a:gridCol w="1565275">
                  <a:extLst>
                    <a:ext uri="{9D8B030D-6E8A-4147-A177-3AD203B41FA5}">
                      <a16:colId xmlns:a16="http://schemas.microsoft.com/office/drawing/2014/main" val="20000"/>
                    </a:ext>
                  </a:extLst>
                </a:gridCol>
                <a:gridCol w="1095692">
                  <a:extLst>
                    <a:ext uri="{9D8B030D-6E8A-4147-A177-3AD203B41FA5}">
                      <a16:colId xmlns:a16="http://schemas.microsoft.com/office/drawing/2014/main" val="20001"/>
                    </a:ext>
                  </a:extLst>
                </a:gridCol>
                <a:gridCol w="1095692">
                  <a:extLst>
                    <a:ext uri="{9D8B030D-6E8A-4147-A177-3AD203B41FA5}">
                      <a16:colId xmlns:a16="http://schemas.microsoft.com/office/drawing/2014/main" val="20002"/>
                    </a:ext>
                  </a:extLst>
                </a:gridCol>
              </a:tblGrid>
              <a:tr h="759827">
                <a:tc>
                  <a:txBody>
                    <a:bodyPr/>
                    <a:lstStyle/>
                    <a:p>
                      <a:r>
                        <a:t>Item</a:t>
                      </a:r>
                      <a:endParaRPr lang="en-US"/>
                    </a:p>
                    <a:p>
                      <a:endParaRPr lang="en-US"/>
                    </a:p>
                  </a:txBody>
                  <a:tcPr/>
                </a:tc>
                <a:tc>
                  <a:txBody>
                    <a:bodyPr/>
                    <a:lstStyle/>
                    <a:p>
                      <a:r>
                        <a:t>Before Planning</a:t>
                      </a:r>
                    </a:p>
                  </a:txBody>
                  <a:tcPr/>
                </a:tc>
                <a:tc>
                  <a:txBody>
                    <a:bodyPr/>
                    <a:lstStyle/>
                    <a:p>
                      <a:r>
                        <a:t>After Planning</a:t>
                      </a:r>
                    </a:p>
                  </a:txBody>
                  <a:tcPr/>
                </a:tc>
                <a:extLst>
                  <a:ext uri="{0D108BD9-81ED-4DB2-BD59-A6C34878D82A}">
                    <a16:rowId xmlns:a16="http://schemas.microsoft.com/office/drawing/2014/main" val="10000"/>
                  </a:ext>
                </a:extLst>
              </a:tr>
              <a:tr h="635719">
                <a:tc>
                  <a:txBody>
                    <a:bodyPr/>
                    <a:lstStyle/>
                    <a:p>
                      <a:r>
                        <a:t>Taxable Income</a:t>
                      </a:r>
                    </a:p>
                  </a:txBody>
                  <a:tcPr/>
                </a:tc>
                <a:tc>
                  <a:txBody>
                    <a:bodyPr/>
                    <a:lstStyle/>
                    <a:p>
                      <a:r>
                        <a:t>$520,000</a:t>
                      </a:r>
                    </a:p>
                  </a:txBody>
                  <a:tcPr/>
                </a:tc>
                <a:tc>
                  <a:txBody>
                    <a:bodyPr/>
                    <a:lstStyle/>
                    <a:p>
                      <a:r>
                        <a:t>$420,000</a:t>
                      </a:r>
                    </a:p>
                  </a:txBody>
                  <a:tcPr/>
                </a:tc>
                <a:extLst>
                  <a:ext uri="{0D108BD9-81ED-4DB2-BD59-A6C34878D82A}">
                    <a16:rowId xmlns:a16="http://schemas.microsoft.com/office/drawing/2014/main" val="10001"/>
                  </a:ext>
                </a:extLst>
              </a:tr>
              <a:tr h="635719">
                <a:tc>
                  <a:txBody>
                    <a:bodyPr/>
                    <a:lstStyle/>
                    <a:p>
                      <a:r>
                        <a:t>Capital Gain</a:t>
                      </a:r>
                    </a:p>
                  </a:txBody>
                  <a:tcPr/>
                </a:tc>
                <a:tc>
                  <a:txBody>
                    <a:bodyPr/>
                    <a:lstStyle/>
                    <a:p>
                      <a:r>
                        <a:t>$600,000</a:t>
                      </a:r>
                    </a:p>
                  </a:txBody>
                  <a:tcPr/>
                </a:tc>
                <a:tc>
                  <a:txBody>
                    <a:bodyPr/>
                    <a:lstStyle/>
                    <a:p>
                      <a:r>
                        <a:t>$600,000</a:t>
                      </a:r>
                    </a:p>
                  </a:txBody>
                  <a:tcPr/>
                </a:tc>
                <a:extLst>
                  <a:ext uri="{0D108BD9-81ED-4DB2-BD59-A6C34878D82A}">
                    <a16:rowId xmlns:a16="http://schemas.microsoft.com/office/drawing/2014/main" val="10002"/>
                  </a:ext>
                </a:extLst>
              </a:tr>
              <a:tr h="759827">
                <a:tc>
                  <a:txBody>
                    <a:bodyPr/>
                    <a:lstStyle/>
                    <a:p>
                      <a:r>
                        <a:t>Capital Gains Rate</a:t>
                      </a:r>
                    </a:p>
                  </a:txBody>
                  <a:tcPr/>
                </a:tc>
                <a:tc>
                  <a:txBody>
                    <a:bodyPr/>
                    <a:lstStyle/>
                    <a:p>
                      <a:r>
                        <a:t>20%</a:t>
                      </a:r>
                    </a:p>
                  </a:txBody>
                  <a:tcPr/>
                </a:tc>
                <a:tc>
                  <a:txBody>
                    <a:bodyPr/>
                    <a:lstStyle/>
                    <a:p>
                      <a:r>
                        <a:t>15%</a:t>
                      </a:r>
                    </a:p>
                  </a:txBody>
                  <a:tcPr/>
                </a:tc>
                <a:extLst>
                  <a:ext uri="{0D108BD9-81ED-4DB2-BD59-A6C34878D82A}">
                    <a16:rowId xmlns:a16="http://schemas.microsoft.com/office/drawing/2014/main" val="10003"/>
                  </a:ext>
                </a:extLst>
              </a:tr>
              <a:tr h="759827">
                <a:tc>
                  <a:txBody>
                    <a:bodyPr/>
                    <a:lstStyle/>
                    <a:p>
                      <a:r>
                        <a:t>Capital Gains Tax</a:t>
                      </a:r>
                    </a:p>
                  </a:txBody>
                  <a:tcPr/>
                </a:tc>
                <a:tc>
                  <a:txBody>
                    <a:bodyPr/>
                    <a:lstStyle/>
                    <a:p>
                      <a:r>
                        <a:t>$120,000</a:t>
                      </a:r>
                    </a:p>
                  </a:txBody>
                  <a:tcPr/>
                </a:tc>
                <a:tc>
                  <a:txBody>
                    <a:bodyPr/>
                    <a:lstStyle/>
                    <a:p>
                      <a:r>
                        <a:t>$90,000</a:t>
                      </a:r>
                    </a:p>
                  </a:txBody>
                  <a:tcPr/>
                </a:tc>
                <a:extLst>
                  <a:ext uri="{0D108BD9-81ED-4DB2-BD59-A6C34878D82A}">
                    <a16:rowId xmlns:a16="http://schemas.microsoft.com/office/drawing/2014/main" val="10004"/>
                  </a:ext>
                </a:extLst>
              </a:tr>
            </a:tbl>
          </a:graphicData>
        </a:graphic>
      </p:graphicFrame>
      <p:pic>
        <p:nvPicPr>
          <p:cNvPr id="6" name="Picture 5" descr="BFC-02.png">
            <a:extLst>
              <a:ext uri="{FF2B5EF4-FFF2-40B4-BE49-F238E27FC236}">
                <a16:creationId xmlns:a16="http://schemas.microsoft.com/office/drawing/2014/main" id="{38977C20-BBA8-AAFD-A68D-89A660806C12}"/>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171" y="720687"/>
            <a:ext cx="8229600" cy="1143000"/>
          </a:xfrm>
        </p:spPr>
        <p:txBody>
          <a:bodyPr vert="horz" lIns="91440" tIns="45720" rIns="91440" bIns="45720" rtlCol="0" anchor="ctr">
            <a:noAutofit/>
          </a:bodyPr>
          <a:lstStyle/>
          <a:p>
            <a:r>
              <a:rPr lang="en-US" b="1"/>
              <a:t>Why the Capital Gains </a:t>
            </a:r>
            <a:br>
              <a:rPr lang="en-US" b="1"/>
            </a:br>
            <a:r>
              <a:rPr lang="en-US" b="1"/>
              <a:t>Rate Dropped</a:t>
            </a:r>
            <a:endParaRPr lang="en-US" b="1">
              <a:ea typeface="Calibri"/>
              <a:cs typeface="Calibri"/>
            </a:endParaRPr>
          </a:p>
        </p:txBody>
      </p:sp>
      <p:sp>
        <p:nvSpPr>
          <p:cNvPr id="4" name="TextBox 3"/>
          <p:cNvSpPr txBox="1"/>
          <p:nvPr/>
        </p:nvSpPr>
        <p:spPr>
          <a:xfrm>
            <a:off x="381000" y="1947321"/>
            <a:ext cx="8305800" cy="4478149"/>
          </a:xfrm>
          <a:prstGeom prst="rect">
            <a:avLst/>
          </a:prstGeom>
          <a:noFill/>
        </p:spPr>
        <p:txBody>
          <a:bodyPr wrap="square" lIns="91440" tIns="45720" rIns="91440" bIns="45720" anchor="t">
            <a:spAutoFit/>
          </a:bodyPr>
          <a:lstStyle/>
          <a:p>
            <a:pPr>
              <a:defRPr sz="1200">
                <a:solidFill>
                  <a:srgbClr val="000000"/>
                </a:solidFill>
              </a:defRPr>
            </a:pPr>
            <a:r>
              <a:rPr lang="en-US" sz="1500"/>
              <a:t>In the example, the capital gains rate dropped from 20% to 15% because of income threshold planning under the One Big Beautiful Bill (OBBBA) rules.</a:t>
            </a:r>
            <a:endParaRPr lang="en-US" sz="1500">
              <a:ea typeface="Calibri"/>
              <a:cs typeface="Calibri"/>
            </a:endParaRPr>
          </a:p>
          <a:p>
            <a:pPr>
              <a:defRPr sz="1200">
                <a:solidFill>
                  <a:srgbClr val="000000"/>
                </a:solidFill>
              </a:defRPr>
            </a:pPr>
            <a:endParaRPr lang="en-US" sz="1500">
              <a:ea typeface="Calibri"/>
              <a:cs typeface="Calibri"/>
            </a:endParaRPr>
          </a:p>
          <a:p>
            <a:pPr>
              <a:defRPr sz="1200">
                <a:solidFill>
                  <a:srgbClr val="000000"/>
                </a:solidFill>
              </a:defRPr>
            </a:pPr>
            <a:r>
              <a:rPr lang="en-US" sz="1500"/>
              <a:t>Capital gains rates are tiered – like income tax brackets, long-term capital gains have income thresholds.</a:t>
            </a:r>
            <a:endParaRPr lang="en-US" sz="1500">
              <a:ea typeface="Calibri"/>
              <a:cs typeface="Calibri"/>
            </a:endParaRPr>
          </a:p>
          <a:p>
            <a:pPr>
              <a:defRPr sz="1200">
                <a:solidFill>
                  <a:srgbClr val="000000"/>
                </a:solidFill>
              </a:defRPr>
            </a:pPr>
            <a:br>
              <a:rPr lang="en-US" sz="1500"/>
            </a:br>
            <a:r>
              <a:rPr lang="en-US" sz="1500"/>
              <a:t>If taxable income is above a certain limit, you pay 20% (plus NIIT 3.8%). Below that limit = 15%.</a:t>
            </a:r>
            <a:endParaRPr lang="en-US" sz="1500">
              <a:ea typeface="Calibri"/>
              <a:cs typeface="Calibri"/>
            </a:endParaRPr>
          </a:p>
          <a:p>
            <a:pPr>
              <a:defRPr sz="1200">
                <a:solidFill>
                  <a:srgbClr val="000000"/>
                </a:solidFill>
              </a:defRPr>
            </a:pPr>
            <a:br>
              <a:rPr lang="en-US" sz="1500"/>
            </a:br>
            <a:r>
              <a:rPr lang="en-US" sz="1500"/>
              <a:t>• Income stacking &amp; shifting – Move income to later years, accelerate deductions, or use retirement contributions to lower taxable income in the gain year.</a:t>
            </a:r>
            <a:br>
              <a:rPr lang="en-US" sz="1500"/>
            </a:br>
            <a:r>
              <a:rPr lang="en-US" sz="1500"/>
              <a:t>   – Example: Large 401(k) deferrals</a:t>
            </a:r>
            <a:br>
              <a:rPr lang="en-US" sz="1500"/>
            </a:br>
            <a:r>
              <a:rPr lang="en-US" sz="1500"/>
              <a:t>   – Bonus deferral into a future year</a:t>
            </a:r>
            <a:br>
              <a:rPr lang="en-US" sz="1500"/>
            </a:br>
            <a:r>
              <a:rPr lang="en-US" sz="1500"/>
              <a:t>   – Using a donor-advised fund for a big charitable deduction</a:t>
            </a:r>
            <a:br>
              <a:rPr lang="en-US" sz="1500"/>
            </a:br>
            <a:endParaRPr lang="en-US" sz="1500">
              <a:ea typeface="Calibri"/>
              <a:cs typeface="Calibri"/>
            </a:endParaRPr>
          </a:p>
          <a:p>
            <a:pPr>
              <a:defRPr sz="1200">
                <a:solidFill>
                  <a:srgbClr val="000000"/>
                </a:solidFill>
              </a:defRPr>
            </a:pPr>
            <a:r>
              <a:rPr lang="en-US" sz="1500"/>
              <a:t>• Result – Lower taxable income drops you into the 15% bracket instead of 20%, saving 5% of the gain in tax.</a:t>
            </a:r>
            <a:br>
              <a:rPr lang="en-US" sz="1500"/>
            </a:br>
            <a:br>
              <a:rPr lang="en-US" sz="1500"/>
            </a:br>
            <a:r>
              <a:rPr lang="en-US" sz="1500"/>
              <a:t>Why it works under OBBBA:</a:t>
            </a:r>
            <a:br>
              <a:rPr lang="en-US" sz="1500"/>
            </a:br>
            <a:r>
              <a:rPr lang="en-US" sz="1500"/>
              <a:t>• OBBBA raises income thresholds &amp; expands deductions, creating more room to drop into the 15% bracket with strategic planning.</a:t>
            </a:r>
            <a:endParaRPr lang="en-US" sz="1500">
              <a:ea typeface="Calibri"/>
              <a:cs typeface="Calibri"/>
            </a:endParaRPr>
          </a:p>
        </p:txBody>
      </p:sp>
      <p:pic>
        <p:nvPicPr>
          <p:cNvPr id="5" name="Picture 4" descr="BFC-02.png">
            <a:extLst>
              <a:ext uri="{FF2B5EF4-FFF2-40B4-BE49-F238E27FC236}">
                <a16:creationId xmlns:a16="http://schemas.microsoft.com/office/drawing/2014/main" id="{0D5A973B-0DE8-D6F0-38E8-F457A8D1710E}"/>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873" y="570145"/>
            <a:ext cx="8229600" cy="1143000"/>
          </a:xfrm>
        </p:spPr>
        <p:txBody>
          <a:bodyPr vert="horz" lIns="91440" tIns="45720" rIns="91440" bIns="45720" rtlCol="0" anchor="ctr">
            <a:noAutofit/>
          </a:bodyPr>
          <a:lstStyle/>
          <a:p>
            <a:r>
              <a:rPr lang="en-US" sz="4000" b="1"/>
              <a:t>Capital Gains Planning with </a:t>
            </a:r>
            <a:br>
              <a:rPr lang="en-US" sz="4000" b="1">
                <a:ea typeface="Calibri"/>
                <a:cs typeface="Calibri"/>
              </a:rPr>
            </a:br>
            <a:r>
              <a:rPr lang="en-US" sz="4000" b="1"/>
              <a:t>Gifting &amp; Trusts under OBBBA</a:t>
            </a:r>
            <a:endParaRPr lang="en-US" sz="4000" b="1">
              <a:ea typeface="Calibri"/>
              <a:cs typeface="Calibri"/>
            </a:endParaRPr>
          </a:p>
        </p:txBody>
      </p:sp>
      <p:sp>
        <p:nvSpPr>
          <p:cNvPr id="3" name="Content Placeholder 2"/>
          <p:cNvSpPr>
            <a:spLocks noGrp="1"/>
          </p:cNvSpPr>
          <p:nvPr>
            <p:ph idx="1"/>
          </p:nvPr>
        </p:nvSpPr>
        <p:spPr>
          <a:xfrm>
            <a:off x="584791" y="1711712"/>
            <a:ext cx="3877481" cy="3143212"/>
          </a:xfrm>
        </p:spPr>
        <p:txBody>
          <a:bodyPr vert="horz" lIns="91440" tIns="45720" rIns="91440" bIns="45720" rtlCol="0" anchor="t">
            <a:normAutofit/>
          </a:bodyPr>
          <a:lstStyle/>
          <a:p>
            <a:pPr>
              <a:defRPr sz="1200">
                <a:latin typeface="Arial"/>
              </a:defRPr>
            </a:pPr>
            <a:endParaRPr lang="en-US" sz="1100" b="1">
              <a:cs typeface="Arial"/>
            </a:endParaRPr>
          </a:p>
          <a:p>
            <a:pPr marL="0" indent="0">
              <a:buNone/>
              <a:defRPr sz="1200">
                <a:latin typeface="Arial"/>
              </a:defRPr>
            </a:pPr>
            <a:r>
              <a:rPr lang="en-US" sz="1200" b="1"/>
              <a:t>OBBB Key Changes:</a:t>
            </a:r>
            <a:endParaRPr lang="en-US" sz="1200" b="1">
              <a:cs typeface="Arial"/>
            </a:endParaRPr>
          </a:p>
          <a:p>
            <a:pPr marL="0" indent="0">
              <a:buNone/>
              <a:defRPr sz="1200">
                <a:latin typeface="Arial"/>
              </a:defRPr>
            </a:pPr>
            <a:r>
              <a:rPr lang="en-US" sz="1200"/>
              <a:t>- Estate/Gift Tax Exemption: $15M per individual ($30M per couple), indexed for inflation</a:t>
            </a:r>
            <a:endParaRPr lang="en-US" sz="1200">
              <a:cs typeface="Arial"/>
            </a:endParaRPr>
          </a:p>
          <a:p>
            <a:pPr marL="0" indent="0">
              <a:buNone/>
              <a:defRPr sz="1200">
                <a:latin typeface="Arial"/>
              </a:defRPr>
            </a:pPr>
            <a:r>
              <a:rPr lang="en-US" sz="1200"/>
              <a:t>- QSBS Enhancements:</a:t>
            </a:r>
            <a:endParaRPr lang="en-US" sz="1200">
              <a:cs typeface="Arial"/>
            </a:endParaRPr>
          </a:p>
          <a:p>
            <a:pPr marL="0" indent="0">
              <a:buNone/>
              <a:defRPr sz="1200">
                <a:latin typeface="Arial"/>
              </a:defRPr>
            </a:pPr>
            <a:r>
              <a:rPr lang="en-US" sz="1200"/>
              <a:t>  • 50% exclusion after 3 years</a:t>
            </a:r>
            <a:endParaRPr lang="en-US" sz="1200">
              <a:cs typeface="Arial"/>
            </a:endParaRPr>
          </a:p>
          <a:p>
            <a:pPr marL="0" indent="0">
              <a:buNone/>
              <a:defRPr sz="1200">
                <a:latin typeface="Arial"/>
              </a:defRPr>
            </a:pPr>
            <a:r>
              <a:rPr lang="en-US" sz="1200"/>
              <a:t>  • 75% exclusion after 4 years</a:t>
            </a:r>
            <a:endParaRPr lang="en-US" sz="1200">
              <a:cs typeface="Arial"/>
            </a:endParaRPr>
          </a:p>
          <a:p>
            <a:pPr marL="0" indent="0">
              <a:buNone/>
              <a:defRPr sz="1200">
                <a:latin typeface="Arial"/>
              </a:defRPr>
            </a:pPr>
            <a:r>
              <a:rPr lang="en-US" sz="1200"/>
              <a:t>  • 100% exclusion after 5 years</a:t>
            </a:r>
            <a:endParaRPr lang="en-US" sz="1200">
              <a:cs typeface="Arial"/>
            </a:endParaRPr>
          </a:p>
          <a:p>
            <a:pPr marL="0" indent="0">
              <a:buNone/>
              <a:defRPr sz="1200">
                <a:latin typeface="Arial"/>
              </a:defRPr>
            </a:pPr>
            <a:r>
              <a:rPr lang="en-US" sz="1200"/>
              <a:t>  • Gross asset limit: $75M</a:t>
            </a:r>
            <a:endParaRPr lang="en-US" sz="1200">
              <a:cs typeface="Arial"/>
            </a:endParaRPr>
          </a:p>
          <a:p>
            <a:pPr marL="0" indent="0">
              <a:buNone/>
              <a:defRPr sz="1200">
                <a:latin typeface="Arial"/>
              </a:defRPr>
            </a:pPr>
            <a:endParaRPr lang="en-US" sz="1100">
              <a:cs typeface="Arial"/>
            </a:endParaRPr>
          </a:p>
        </p:txBody>
      </p:sp>
      <p:graphicFrame>
        <p:nvGraphicFramePr>
          <p:cNvPr id="4" name="Table 3"/>
          <p:cNvGraphicFramePr>
            <a:graphicFrameLocks noGrp="1"/>
          </p:cNvGraphicFramePr>
          <p:nvPr>
            <p:extLst>
              <p:ext uri="{D42A27DB-BD31-4B8C-83A1-F6EECF244321}">
                <p14:modId xmlns:p14="http://schemas.microsoft.com/office/powerpoint/2010/main" val="1479484184"/>
              </p:ext>
            </p:extLst>
          </p:nvPr>
        </p:nvGraphicFramePr>
        <p:xfrm>
          <a:off x="211183" y="4128701"/>
          <a:ext cx="8721634" cy="1821530"/>
        </p:xfrm>
        <a:graphic>
          <a:graphicData uri="http://schemas.openxmlformats.org/drawingml/2006/table">
            <a:tbl>
              <a:tblPr firstRow="1" bandRow="1">
                <a:tableStyleId>{F5AB1C69-6EDB-4FF4-983F-18BD219EF322}</a:tableStyleId>
              </a:tblPr>
              <a:tblGrid>
                <a:gridCol w="1569894">
                  <a:extLst>
                    <a:ext uri="{9D8B030D-6E8A-4147-A177-3AD203B41FA5}">
                      <a16:colId xmlns:a16="http://schemas.microsoft.com/office/drawing/2014/main" val="20000"/>
                    </a:ext>
                  </a:extLst>
                </a:gridCol>
                <a:gridCol w="1221029">
                  <a:extLst>
                    <a:ext uri="{9D8B030D-6E8A-4147-A177-3AD203B41FA5}">
                      <a16:colId xmlns:a16="http://schemas.microsoft.com/office/drawing/2014/main" val="20001"/>
                    </a:ext>
                  </a:extLst>
                </a:gridCol>
                <a:gridCol w="1221029">
                  <a:extLst>
                    <a:ext uri="{9D8B030D-6E8A-4147-A177-3AD203B41FA5}">
                      <a16:colId xmlns:a16="http://schemas.microsoft.com/office/drawing/2014/main" val="20002"/>
                    </a:ext>
                  </a:extLst>
                </a:gridCol>
                <a:gridCol w="1395461">
                  <a:extLst>
                    <a:ext uri="{9D8B030D-6E8A-4147-A177-3AD203B41FA5}">
                      <a16:colId xmlns:a16="http://schemas.microsoft.com/office/drawing/2014/main" val="20003"/>
                    </a:ext>
                  </a:extLst>
                </a:gridCol>
                <a:gridCol w="3314221">
                  <a:extLst>
                    <a:ext uri="{9D8B030D-6E8A-4147-A177-3AD203B41FA5}">
                      <a16:colId xmlns:a16="http://schemas.microsoft.com/office/drawing/2014/main" val="20004"/>
                    </a:ext>
                  </a:extLst>
                </a:gridCol>
              </a:tblGrid>
              <a:tr h="392605">
                <a:tc>
                  <a:txBody>
                    <a:bodyPr/>
                    <a:lstStyle/>
                    <a:p>
                      <a:pPr algn="ctr">
                        <a:defRPr sz="1200" b="1"/>
                      </a:pPr>
                      <a:r>
                        <a:rPr lang="en-US" sz="1400"/>
                        <a:t>Scenario</a:t>
                      </a:r>
                    </a:p>
                  </a:txBody>
                  <a:tcPr/>
                </a:tc>
                <a:tc>
                  <a:txBody>
                    <a:bodyPr/>
                    <a:lstStyle/>
                    <a:p>
                      <a:pPr algn="ctr">
                        <a:defRPr sz="1200" b="1"/>
                      </a:pPr>
                      <a:r>
                        <a:rPr lang="en-US" sz="1400"/>
                        <a:t>Gain</a:t>
                      </a:r>
                    </a:p>
                  </a:txBody>
                  <a:tcPr/>
                </a:tc>
                <a:tc>
                  <a:txBody>
                    <a:bodyPr/>
                    <a:lstStyle/>
                    <a:p>
                      <a:pPr algn="ctr">
                        <a:defRPr sz="1200" b="1"/>
                      </a:pPr>
                      <a:r>
                        <a:rPr lang="en-US" sz="1400"/>
                        <a:t>Tax Rate</a:t>
                      </a:r>
                    </a:p>
                  </a:txBody>
                  <a:tcPr/>
                </a:tc>
                <a:tc>
                  <a:txBody>
                    <a:bodyPr/>
                    <a:lstStyle/>
                    <a:p>
                      <a:pPr algn="ctr">
                        <a:defRPr sz="1200" b="1"/>
                      </a:pPr>
                      <a:r>
                        <a:rPr lang="en-US" sz="1400"/>
                        <a:t>Total Tax</a:t>
                      </a:r>
                    </a:p>
                  </a:txBody>
                  <a:tcPr/>
                </a:tc>
                <a:tc>
                  <a:txBody>
                    <a:bodyPr/>
                    <a:lstStyle/>
                    <a:p>
                      <a:pPr algn="ctr">
                        <a:defRPr sz="1200" b="1"/>
                      </a:pPr>
                      <a:r>
                        <a:rPr lang="en-US" sz="1400"/>
                        <a:t>Notes</a:t>
                      </a:r>
                    </a:p>
                  </a:txBody>
                  <a:tcPr/>
                </a:tc>
                <a:extLst>
                  <a:ext uri="{0D108BD9-81ED-4DB2-BD59-A6C34878D82A}">
                    <a16:rowId xmlns:a16="http://schemas.microsoft.com/office/drawing/2014/main" val="10000"/>
                  </a:ext>
                </a:extLst>
              </a:tr>
              <a:tr h="392605">
                <a:tc>
                  <a:txBody>
                    <a:bodyPr/>
                    <a:lstStyle/>
                    <a:p>
                      <a:pPr algn="ctr">
                        <a:defRPr sz="1100"/>
                      </a:pPr>
                      <a:r>
                        <a:rPr lang="en-US" sz="1400"/>
                        <a:t>No Planning</a:t>
                      </a:r>
                    </a:p>
                  </a:txBody>
                  <a:tcPr/>
                </a:tc>
                <a:tc>
                  <a:txBody>
                    <a:bodyPr/>
                    <a:lstStyle/>
                    <a:p>
                      <a:pPr algn="ctr">
                        <a:defRPr sz="1100"/>
                      </a:pPr>
                      <a:r>
                        <a:rPr lang="en-US" sz="1400"/>
                        <a:t>$4,000,000</a:t>
                      </a:r>
                    </a:p>
                  </a:txBody>
                  <a:tcPr/>
                </a:tc>
                <a:tc>
                  <a:txBody>
                    <a:bodyPr/>
                    <a:lstStyle/>
                    <a:p>
                      <a:pPr algn="ctr">
                        <a:defRPr sz="1100"/>
                      </a:pPr>
                      <a:r>
                        <a:rPr lang="en-US" sz="1400"/>
                        <a:t>23.8%</a:t>
                      </a:r>
                    </a:p>
                  </a:txBody>
                  <a:tcPr/>
                </a:tc>
                <a:tc>
                  <a:txBody>
                    <a:bodyPr/>
                    <a:lstStyle/>
                    <a:p>
                      <a:pPr algn="ctr">
                        <a:defRPr sz="1100"/>
                      </a:pPr>
                      <a:r>
                        <a:rPr lang="en-US" sz="1400"/>
                        <a:t>$952,000</a:t>
                      </a:r>
                    </a:p>
                  </a:txBody>
                  <a:tcPr/>
                </a:tc>
                <a:tc>
                  <a:txBody>
                    <a:bodyPr/>
                    <a:lstStyle/>
                    <a:p>
                      <a:pPr algn="l">
                        <a:defRPr sz="1100"/>
                      </a:pPr>
                      <a:r>
                        <a:rPr lang="en-US" sz="1400"/>
                        <a:t>Full gain taxed; asset remains in estate</a:t>
                      </a:r>
                    </a:p>
                  </a:txBody>
                  <a:tcPr/>
                </a:tc>
                <a:extLst>
                  <a:ext uri="{0D108BD9-81ED-4DB2-BD59-A6C34878D82A}">
                    <a16:rowId xmlns:a16="http://schemas.microsoft.com/office/drawing/2014/main" val="10001"/>
                  </a:ext>
                </a:extLst>
              </a:tr>
              <a:tr h="407146">
                <a:tc>
                  <a:txBody>
                    <a:bodyPr/>
                    <a:lstStyle/>
                    <a:p>
                      <a:pPr algn="ctr">
                        <a:defRPr sz="1100"/>
                      </a:pPr>
                      <a:r>
                        <a:rPr lang="en-US" sz="1400"/>
                        <a:t>Gifting to Trust</a:t>
                      </a:r>
                    </a:p>
                  </a:txBody>
                  <a:tcPr/>
                </a:tc>
                <a:tc>
                  <a:txBody>
                    <a:bodyPr/>
                    <a:lstStyle/>
                    <a:p>
                      <a:pPr algn="ctr">
                        <a:defRPr sz="1100"/>
                      </a:pPr>
                      <a:r>
                        <a:rPr lang="en-US" sz="1400"/>
                        <a:t>$4,000,000</a:t>
                      </a:r>
                    </a:p>
                  </a:txBody>
                  <a:tcPr/>
                </a:tc>
                <a:tc>
                  <a:txBody>
                    <a:bodyPr/>
                    <a:lstStyle/>
                    <a:p>
                      <a:pPr algn="ctr">
                        <a:defRPr sz="1100"/>
                      </a:pPr>
                      <a:r>
                        <a:rPr lang="en-US" sz="1400"/>
                        <a:t>23.8%</a:t>
                      </a:r>
                    </a:p>
                  </a:txBody>
                  <a:tcPr/>
                </a:tc>
                <a:tc>
                  <a:txBody>
                    <a:bodyPr/>
                    <a:lstStyle/>
                    <a:p>
                      <a:pPr algn="ctr">
                        <a:defRPr sz="1100"/>
                      </a:pPr>
                      <a:r>
                        <a:rPr lang="en-US" sz="1400"/>
                        <a:t>$952,000</a:t>
                      </a:r>
                    </a:p>
                  </a:txBody>
                  <a:tcPr/>
                </a:tc>
                <a:tc>
                  <a:txBody>
                    <a:bodyPr/>
                    <a:lstStyle/>
                    <a:p>
                      <a:pPr algn="l">
                        <a:defRPr sz="1100"/>
                      </a:pPr>
                      <a:r>
                        <a:rPr lang="en-US" sz="1400"/>
                        <a:t>Removes asset from estate; no gift tax within $15M exemption</a:t>
                      </a:r>
                    </a:p>
                  </a:txBody>
                  <a:tcPr/>
                </a:tc>
                <a:extLst>
                  <a:ext uri="{0D108BD9-81ED-4DB2-BD59-A6C34878D82A}">
                    <a16:rowId xmlns:a16="http://schemas.microsoft.com/office/drawing/2014/main" val="10002"/>
                  </a:ext>
                </a:extLst>
              </a:tr>
              <a:tr h="392605">
                <a:tc>
                  <a:txBody>
                    <a:bodyPr/>
                    <a:lstStyle/>
                    <a:p>
                      <a:pPr algn="ctr">
                        <a:defRPr sz="1100"/>
                      </a:pPr>
                      <a:r>
                        <a:rPr lang="en-US" sz="1400"/>
                        <a:t>QSBS + Trust</a:t>
                      </a:r>
                    </a:p>
                  </a:txBody>
                  <a:tcPr/>
                </a:tc>
                <a:tc>
                  <a:txBody>
                    <a:bodyPr/>
                    <a:lstStyle/>
                    <a:p>
                      <a:pPr algn="ctr">
                        <a:defRPr sz="1100"/>
                      </a:pPr>
                      <a:r>
                        <a:rPr lang="en-US" sz="1400"/>
                        <a:t>$4,000,000</a:t>
                      </a:r>
                    </a:p>
                  </a:txBody>
                  <a:tcPr/>
                </a:tc>
                <a:tc>
                  <a:txBody>
                    <a:bodyPr/>
                    <a:lstStyle/>
                    <a:p>
                      <a:pPr algn="ctr">
                        <a:defRPr sz="1100"/>
                      </a:pPr>
                      <a:r>
                        <a:rPr lang="en-US" sz="1400"/>
                        <a:t>0%</a:t>
                      </a:r>
                    </a:p>
                  </a:txBody>
                  <a:tcPr/>
                </a:tc>
                <a:tc>
                  <a:txBody>
                    <a:bodyPr/>
                    <a:lstStyle/>
                    <a:p>
                      <a:pPr algn="ctr">
                        <a:defRPr sz="1100"/>
                      </a:pPr>
                      <a:r>
                        <a:rPr lang="en-US" sz="1400"/>
                        <a:t>$0</a:t>
                      </a:r>
                    </a:p>
                  </a:txBody>
                  <a:tcPr/>
                </a:tc>
                <a:tc>
                  <a:txBody>
                    <a:bodyPr/>
                    <a:lstStyle/>
                    <a:p>
                      <a:pPr algn="l">
                        <a:defRPr sz="1100"/>
                      </a:pPr>
                      <a:r>
                        <a:rPr lang="en-US" sz="1400"/>
                        <a:t>No gain tax if held 5+ years; asset removed from estate</a:t>
                      </a:r>
                    </a:p>
                  </a:txBody>
                  <a:tcPr/>
                </a:tc>
                <a:extLst>
                  <a:ext uri="{0D108BD9-81ED-4DB2-BD59-A6C34878D82A}">
                    <a16:rowId xmlns:a16="http://schemas.microsoft.com/office/drawing/2014/main" val="10003"/>
                  </a:ext>
                </a:extLst>
              </a:tr>
            </a:tbl>
          </a:graphicData>
        </a:graphic>
      </p:graphicFrame>
      <p:pic>
        <p:nvPicPr>
          <p:cNvPr id="6" name="Picture 5" descr="BFC-02.png">
            <a:extLst>
              <a:ext uri="{FF2B5EF4-FFF2-40B4-BE49-F238E27FC236}">
                <a16:creationId xmlns:a16="http://schemas.microsoft.com/office/drawing/2014/main" id="{2C8B70B4-BCDA-7116-317F-A68924593B68}"/>
              </a:ext>
            </a:extLst>
          </p:cNvPr>
          <p:cNvPicPr>
            <a:picLocks noChangeAspect="1"/>
          </p:cNvPicPr>
          <p:nvPr/>
        </p:nvPicPr>
        <p:blipFill>
          <a:blip r:embed="rId3"/>
          <a:stretch>
            <a:fillRect/>
          </a:stretch>
        </p:blipFill>
        <p:spPr>
          <a:xfrm>
            <a:off x="7510346" y="115973"/>
            <a:ext cx="1490005" cy="914400"/>
          </a:xfrm>
          <a:prstGeom prst="rect">
            <a:avLst/>
          </a:prstGeom>
        </p:spPr>
      </p:pic>
      <p:sp>
        <p:nvSpPr>
          <p:cNvPr id="5" name="TextBox 4">
            <a:extLst>
              <a:ext uri="{FF2B5EF4-FFF2-40B4-BE49-F238E27FC236}">
                <a16:creationId xmlns:a16="http://schemas.microsoft.com/office/drawing/2014/main" id="{1A91E997-BEDB-43C1-2235-244EC8B9DC44}"/>
              </a:ext>
            </a:extLst>
          </p:cNvPr>
          <p:cNvSpPr txBox="1"/>
          <p:nvPr/>
        </p:nvSpPr>
        <p:spPr>
          <a:xfrm>
            <a:off x="5029200" y="1968601"/>
            <a:ext cx="2596896" cy="1477328"/>
          </a:xfrm>
          <a:prstGeom prst="rect">
            <a:avLst/>
          </a:prstGeom>
          <a:noFill/>
        </p:spPr>
        <p:txBody>
          <a:bodyPr wrap="square" rtlCol="0">
            <a:spAutoFit/>
          </a:bodyPr>
          <a:lstStyle/>
          <a:p>
            <a:pPr>
              <a:defRPr sz="1200">
                <a:latin typeface="Arial"/>
              </a:defRPr>
            </a:pPr>
            <a:r>
              <a:rPr lang="en-US" b="1"/>
              <a:t>Assumptions for Example:</a:t>
            </a:r>
            <a:endParaRPr lang="en-US" b="1">
              <a:cs typeface="Arial"/>
            </a:endParaRPr>
          </a:p>
          <a:p>
            <a:pPr>
              <a:defRPr sz="1200">
                <a:latin typeface="Arial"/>
              </a:defRPr>
            </a:pPr>
            <a:r>
              <a:rPr lang="en-US"/>
              <a:t>- Asset Value: $5M</a:t>
            </a:r>
            <a:endParaRPr lang="en-US">
              <a:cs typeface="Arial"/>
            </a:endParaRPr>
          </a:p>
          <a:p>
            <a:pPr>
              <a:defRPr sz="1200">
                <a:latin typeface="Arial"/>
              </a:defRPr>
            </a:pPr>
            <a:r>
              <a:rPr lang="en-US"/>
              <a:t>- Cost Basis: $1M</a:t>
            </a:r>
            <a:endParaRPr lang="en-US">
              <a:cs typeface="Arial"/>
            </a:endParaRPr>
          </a:p>
          <a:p>
            <a:pPr>
              <a:defRPr sz="1200">
                <a:latin typeface="Arial"/>
              </a:defRPr>
            </a:pPr>
            <a:r>
              <a:rPr lang="en-US"/>
              <a:t>- Unrealized Gain: $4M</a:t>
            </a:r>
            <a:endParaRPr lang="en-US">
              <a:cs typeface="Arial"/>
            </a:endParaRPr>
          </a:p>
          <a:p>
            <a:pPr>
              <a:defRPr sz="1200">
                <a:latin typeface="Arial"/>
              </a:defRPr>
            </a:pPr>
            <a:r>
              <a:rPr lang="en-US"/>
              <a:t>- Federal Cap Gains Rate: 20%</a:t>
            </a:r>
            <a:endParaRPr lang="en-US">
              <a:cs typeface="Arial"/>
            </a:endParaRPr>
          </a:p>
          <a:p>
            <a:pPr>
              <a:defRPr sz="1200">
                <a:latin typeface="Arial"/>
              </a:defRPr>
            </a:pPr>
            <a:r>
              <a:rPr lang="en-US"/>
              <a:t>- NIIT: 3.8%</a:t>
            </a:r>
            <a:endParaRPr lang="en-US">
              <a:cs typeface="Arial"/>
            </a:endParaRPr>
          </a:p>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5780"/>
            <a:ext cx="8229600" cy="1143000"/>
          </a:xfrm>
        </p:spPr>
        <p:txBody>
          <a:bodyPr>
            <a:normAutofit fontScale="90000"/>
          </a:bodyPr>
          <a:lstStyle/>
          <a:p>
            <a:br>
              <a:rPr lang="en-US" b="1"/>
            </a:br>
            <a:r>
              <a:rPr lang="en-US" b="1"/>
              <a:t>Stacking Charitable Deductions</a:t>
            </a:r>
            <a:endParaRPr lang="en-US" b="1">
              <a:ea typeface="Calibri"/>
              <a:cs typeface="Calibri"/>
            </a:endParaRPr>
          </a:p>
        </p:txBody>
      </p:sp>
      <p:sp>
        <p:nvSpPr>
          <p:cNvPr id="3" name="Content Placeholder 2"/>
          <p:cNvSpPr>
            <a:spLocks noGrp="1"/>
          </p:cNvSpPr>
          <p:nvPr>
            <p:ph idx="1"/>
          </p:nvPr>
        </p:nvSpPr>
        <p:spPr/>
        <p:txBody>
          <a:bodyPr>
            <a:normAutofit lnSpcReduction="10000"/>
          </a:bodyPr>
          <a:lstStyle/>
          <a:p>
            <a:endParaRPr/>
          </a:p>
          <a:p>
            <a:pPr>
              <a:lnSpc>
                <a:spcPct val="150000"/>
              </a:lnSpc>
              <a:defRPr sz="1400">
                <a:latin typeface="Arial"/>
              </a:defRPr>
            </a:pPr>
            <a:r>
              <a:rPr lang="en-US" sz="1800"/>
              <a:t>New Under OBBBA: Tax Credit for donations to elementary &amp; secondary school scholarship programs up to $1,700 dollar for dollar in 2026</a:t>
            </a:r>
          </a:p>
          <a:p>
            <a:pPr>
              <a:lnSpc>
                <a:spcPct val="150000"/>
              </a:lnSpc>
              <a:defRPr sz="1400">
                <a:latin typeface="Arial"/>
              </a:defRPr>
            </a:pPr>
            <a:r>
              <a:rPr lang="en-US" sz="1800"/>
              <a:t>Deduct up to 60% of AGI as cash gifts</a:t>
            </a:r>
          </a:p>
          <a:p>
            <a:pPr>
              <a:lnSpc>
                <a:spcPct val="150000"/>
              </a:lnSpc>
              <a:defRPr sz="1400">
                <a:latin typeface="Arial"/>
              </a:defRPr>
            </a:pPr>
            <a:r>
              <a:rPr lang="en-US" sz="1800"/>
              <a:t>In 2026, a new 1% of AGI floor applies to charitable deductions (you must give at least 1% of AGI to claim any charitable deduction)</a:t>
            </a:r>
          </a:p>
          <a:p>
            <a:pPr>
              <a:lnSpc>
                <a:spcPct val="150000"/>
              </a:lnSpc>
              <a:defRPr sz="1400">
                <a:latin typeface="Arial"/>
              </a:defRPr>
            </a:pPr>
            <a:r>
              <a:rPr lang="en-US" sz="1800"/>
              <a:t>Stack multiple years of giving into one to itemize</a:t>
            </a:r>
          </a:p>
          <a:p>
            <a:pPr>
              <a:lnSpc>
                <a:spcPct val="150000"/>
              </a:lnSpc>
              <a:defRPr sz="1400">
                <a:latin typeface="Arial"/>
              </a:defRPr>
            </a:pPr>
            <a:r>
              <a:rPr lang="en-US" sz="1800"/>
              <a:t>Combine with capital gains harvesting or RSU deferral to drop into a lower rate bracket.</a:t>
            </a:r>
          </a:p>
          <a:p>
            <a:pPr>
              <a:lnSpc>
                <a:spcPct val="150000"/>
              </a:lnSpc>
              <a:defRPr sz="1400">
                <a:latin typeface="Arial"/>
              </a:defRPr>
            </a:pPr>
            <a:r>
              <a:rPr lang="en-US" sz="1800"/>
              <a:t>Use Donor-Advised Funds to take deduction now, distribute funds later.</a:t>
            </a:r>
          </a:p>
        </p:txBody>
      </p:sp>
      <p:pic>
        <p:nvPicPr>
          <p:cNvPr id="6" name="Picture 5" descr="BFC-02.png">
            <a:extLst>
              <a:ext uri="{FF2B5EF4-FFF2-40B4-BE49-F238E27FC236}">
                <a16:creationId xmlns:a16="http://schemas.microsoft.com/office/drawing/2014/main" id="{BD707BE3-3226-203A-9C7B-1C448C1D8646}"/>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7810" y="1031879"/>
            <a:ext cx="8681224" cy="677108"/>
          </a:xfrm>
          <a:prstGeom prst="rect">
            <a:avLst/>
          </a:prstGeom>
          <a:noFill/>
        </p:spPr>
        <p:txBody>
          <a:bodyPr wrap="square" lIns="91440" tIns="45720" rIns="91440" bIns="45720" anchor="t">
            <a:spAutoFit/>
          </a:bodyPr>
          <a:lstStyle/>
          <a:p>
            <a:pPr algn="ctr">
              <a:defRPr sz="2800" b="1"/>
            </a:pPr>
            <a:r>
              <a:rPr lang="en-US" sz="3800"/>
              <a:t>Stacking Charitable Deductions – Example</a:t>
            </a:r>
            <a:endParaRPr lang="en-US" sz="3800">
              <a:ea typeface="Calibri"/>
              <a:cs typeface="Calibri"/>
            </a:endParaRPr>
          </a:p>
        </p:txBody>
      </p:sp>
      <p:graphicFrame>
        <p:nvGraphicFramePr>
          <p:cNvPr id="4" name="Table 3"/>
          <p:cNvGraphicFramePr>
            <a:graphicFrameLocks noGrp="1"/>
          </p:cNvGraphicFramePr>
          <p:nvPr>
            <p:extLst>
              <p:ext uri="{D42A27DB-BD31-4B8C-83A1-F6EECF244321}">
                <p14:modId xmlns:p14="http://schemas.microsoft.com/office/powerpoint/2010/main" val="2840300535"/>
              </p:ext>
            </p:extLst>
          </p:nvPr>
        </p:nvGraphicFramePr>
        <p:xfrm>
          <a:off x="464820" y="2364183"/>
          <a:ext cx="8221980" cy="2484119"/>
        </p:xfrm>
        <a:graphic>
          <a:graphicData uri="http://schemas.openxmlformats.org/drawingml/2006/table">
            <a:tbl>
              <a:tblPr firstRow="1" bandRow="1">
                <a:tableStyleId>{F5AB1C69-6EDB-4FF4-983F-18BD219EF322}</a:tableStyleId>
              </a:tblPr>
              <a:tblGrid>
                <a:gridCol w="153543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543050">
                  <a:extLst>
                    <a:ext uri="{9D8B030D-6E8A-4147-A177-3AD203B41FA5}">
                      <a16:colId xmlns:a16="http://schemas.microsoft.com/office/drawing/2014/main" val="20002"/>
                    </a:ext>
                  </a:extLst>
                </a:gridCol>
                <a:gridCol w="1543050">
                  <a:extLst>
                    <a:ext uri="{9D8B030D-6E8A-4147-A177-3AD203B41FA5}">
                      <a16:colId xmlns:a16="http://schemas.microsoft.com/office/drawing/2014/main" val="20003"/>
                    </a:ext>
                  </a:extLst>
                </a:gridCol>
                <a:gridCol w="1285875">
                  <a:extLst>
                    <a:ext uri="{9D8B030D-6E8A-4147-A177-3AD203B41FA5}">
                      <a16:colId xmlns:a16="http://schemas.microsoft.com/office/drawing/2014/main" val="20004"/>
                    </a:ext>
                  </a:extLst>
                </a:gridCol>
                <a:gridCol w="1285875">
                  <a:extLst>
                    <a:ext uri="{9D8B030D-6E8A-4147-A177-3AD203B41FA5}">
                      <a16:colId xmlns:a16="http://schemas.microsoft.com/office/drawing/2014/main" val="20005"/>
                    </a:ext>
                  </a:extLst>
                </a:gridCol>
              </a:tblGrid>
              <a:tr h="920044">
                <a:tc>
                  <a:txBody>
                    <a:bodyPr/>
                    <a:lstStyle/>
                    <a:p>
                      <a:pPr algn="ctr">
                        <a:defRPr b="1"/>
                      </a:pPr>
                      <a:r>
                        <a:t>Scenario</a:t>
                      </a:r>
                    </a:p>
                  </a:txBody>
                  <a:tcPr/>
                </a:tc>
                <a:tc>
                  <a:txBody>
                    <a:bodyPr/>
                    <a:lstStyle/>
                    <a:p>
                      <a:pPr algn="ctr">
                        <a:defRPr b="1"/>
                      </a:pPr>
                      <a:r>
                        <a:t>AGI</a:t>
                      </a:r>
                    </a:p>
                  </a:txBody>
                  <a:tcPr/>
                </a:tc>
                <a:tc>
                  <a:txBody>
                    <a:bodyPr/>
                    <a:lstStyle/>
                    <a:p>
                      <a:pPr algn="ctr">
                        <a:defRPr b="1"/>
                      </a:pPr>
                      <a:r>
                        <a:t>Charitable Donations</a:t>
                      </a:r>
                    </a:p>
                  </a:txBody>
                  <a:tcPr/>
                </a:tc>
                <a:tc>
                  <a:txBody>
                    <a:bodyPr/>
                    <a:lstStyle/>
                    <a:p>
                      <a:pPr algn="ctr">
                        <a:defRPr b="1"/>
                      </a:pPr>
                      <a:r>
                        <a:t>Other Deductions</a:t>
                      </a:r>
                    </a:p>
                  </a:txBody>
                  <a:tcPr/>
                </a:tc>
                <a:tc>
                  <a:txBody>
                    <a:bodyPr/>
                    <a:lstStyle/>
                    <a:p>
                      <a:pPr algn="ctr">
                        <a:defRPr b="1"/>
                      </a:pPr>
                      <a:r>
                        <a:t>Total Deductions</a:t>
                      </a:r>
                    </a:p>
                  </a:txBody>
                  <a:tcPr/>
                </a:tc>
                <a:tc>
                  <a:txBody>
                    <a:bodyPr/>
                    <a:lstStyle/>
                    <a:p>
                      <a:pPr algn="ctr">
                        <a:defRPr b="1"/>
                      </a:pPr>
                      <a:r>
                        <a:t>Taxable Income</a:t>
                      </a:r>
                    </a:p>
                  </a:txBody>
                  <a:tcPr/>
                </a:tc>
                <a:extLst>
                  <a:ext uri="{0D108BD9-81ED-4DB2-BD59-A6C34878D82A}">
                    <a16:rowId xmlns:a16="http://schemas.microsoft.com/office/drawing/2014/main" val="10000"/>
                  </a:ext>
                </a:extLst>
              </a:tr>
              <a:tr h="644031">
                <a:tc>
                  <a:txBody>
                    <a:bodyPr/>
                    <a:lstStyle/>
                    <a:p>
                      <a:pPr algn="ctr"/>
                      <a:r>
                        <a:rPr lang="en-US" sz="1600"/>
                        <a:t>Normal Giving</a:t>
                      </a:r>
                    </a:p>
                  </a:txBody>
                  <a:tcPr/>
                </a:tc>
                <a:tc>
                  <a:txBody>
                    <a:bodyPr/>
                    <a:lstStyle/>
                    <a:p>
                      <a:pPr algn="ctr"/>
                      <a:r>
                        <a:rPr sz="1600"/>
                        <a:t>$500,000</a:t>
                      </a:r>
                    </a:p>
                  </a:txBody>
                  <a:tcPr/>
                </a:tc>
                <a:tc>
                  <a:txBody>
                    <a:bodyPr/>
                    <a:lstStyle/>
                    <a:p>
                      <a:pPr algn="ctr"/>
                      <a:r>
                        <a:rPr sz="1600"/>
                        <a:t>$20,000/year</a:t>
                      </a:r>
                    </a:p>
                  </a:txBody>
                  <a:tcPr/>
                </a:tc>
                <a:tc>
                  <a:txBody>
                    <a:bodyPr/>
                    <a:lstStyle/>
                    <a:p>
                      <a:pPr algn="ctr"/>
                      <a:r>
                        <a:rPr sz="1600"/>
                        <a:t>$</a:t>
                      </a:r>
                      <a:r>
                        <a:rPr lang="en-US" sz="1600"/>
                        <a:t>20</a:t>
                      </a:r>
                      <a:r>
                        <a:rPr sz="1600"/>
                        <a:t>,</a:t>
                      </a:r>
                      <a:r>
                        <a:rPr lang="en-US" sz="1600"/>
                        <a:t>0</a:t>
                      </a:r>
                      <a:r>
                        <a:rPr sz="1600"/>
                        <a:t>00</a:t>
                      </a:r>
                    </a:p>
                  </a:txBody>
                  <a:tcPr/>
                </a:tc>
                <a:tc>
                  <a:txBody>
                    <a:bodyPr/>
                    <a:lstStyle/>
                    <a:p>
                      <a:pPr algn="ctr"/>
                      <a:r>
                        <a:rPr sz="1600"/>
                        <a:t>$</a:t>
                      </a:r>
                      <a:r>
                        <a:rPr lang="en-US" sz="1600"/>
                        <a:t>40</a:t>
                      </a:r>
                      <a:r>
                        <a:rPr sz="1600"/>
                        <a:t>,</a:t>
                      </a:r>
                      <a:r>
                        <a:rPr lang="en-US" sz="1600"/>
                        <a:t>0</a:t>
                      </a:r>
                      <a:r>
                        <a:rPr sz="1600"/>
                        <a:t>00</a:t>
                      </a:r>
                    </a:p>
                  </a:txBody>
                  <a:tcPr/>
                </a:tc>
                <a:tc>
                  <a:txBody>
                    <a:bodyPr/>
                    <a:lstStyle/>
                    <a:p>
                      <a:pPr algn="ctr"/>
                      <a:r>
                        <a:rPr sz="1600"/>
                        <a:t>$4</a:t>
                      </a:r>
                      <a:r>
                        <a:rPr lang="en-US" sz="1600"/>
                        <a:t>6</a:t>
                      </a:r>
                      <a:r>
                        <a:rPr sz="1600"/>
                        <a:t>0,</a:t>
                      </a:r>
                      <a:r>
                        <a:rPr lang="en-US" sz="1600"/>
                        <a:t>0</a:t>
                      </a:r>
                      <a:r>
                        <a:rPr sz="1600"/>
                        <a:t>00</a:t>
                      </a:r>
                    </a:p>
                  </a:txBody>
                  <a:tcPr/>
                </a:tc>
                <a:extLst>
                  <a:ext uri="{0D108BD9-81ED-4DB2-BD59-A6C34878D82A}">
                    <a16:rowId xmlns:a16="http://schemas.microsoft.com/office/drawing/2014/main" val="10001"/>
                  </a:ext>
                </a:extLst>
              </a:tr>
              <a:tr h="920044">
                <a:tc>
                  <a:txBody>
                    <a:bodyPr/>
                    <a:lstStyle/>
                    <a:p>
                      <a:pPr algn="ctr"/>
                      <a:r>
                        <a:rPr lang="en-US" sz="1600"/>
                        <a:t>2025</a:t>
                      </a:r>
                    </a:p>
                    <a:p>
                      <a:pPr algn="ctr"/>
                      <a:r>
                        <a:rPr lang="en-US" sz="1600"/>
                        <a:t>Stacked Giving (3 years in one)</a:t>
                      </a:r>
                    </a:p>
                  </a:txBody>
                  <a:tcPr/>
                </a:tc>
                <a:tc>
                  <a:txBody>
                    <a:bodyPr/>
                    <a:lstStyle/>
                    <a:p>
                      <a:pPr algn="ctr"/>
                      <a:r>
                        <a:rPr sz="1600"/>
                        <a:t>$500,000</a:t>
                      </a:r>
                    </a:p>
                  </a:txBody>
                  <a:tcPr/>
                </a:tc>
                <a:tc>
                  <a:txBody>
                    <a:bodyPr/>
                    <a:lstStyle/>
                    <a:p>
                      <a:pPr algn="ctr"/>
                      <a:r>
                        <a:rPr sz="1600"/>
                        <a:t>$60,000</a:t>
                      </a:r>
                    </a:p>
                  </a:txBody>
                  <a:tcPr/>
                </a:tc>
                <a:tc>
                  <a:txBody>
                    <a:bodyPr/>
                    <a:lstStyle/>
                    <a:p>
                      <a:pPr algn="ctr"/>
                      <a:r>
                        <a:rPr sz="1600"/>
                        <a:t>$20,000</a:t>
                      </a:r>
                    </a:p>
                  </a:txBody>
                  <a:tcPr/>
                </a:tc>
                <a:tc>
                  <a:txBody>
                    <a:bodyPr/>
                    <a:lstStyle/>
                    <a:p>
                      <a:pPr algn="ctr"/>
                      <a:r>
                        <a:rPr sz="1600"/>
                        <a:t>$80,000</a:t>
                      </a:r>
                    </a:p>
                  </a:txBody>
                  <a:tcPr/>
                </a:tc>
                <a:tc>
                  <a:txBody>
                    <a:bodyPr/>
                    <a:lstStyle/>
                    <a:p>
                      <a:pPr algn="ctr"/>
                      <a:r>
                        <a:rPr sz="1600"/>
                        <a:t>$420,000</a:t>
                      </a:r>
                    </a:p>
                  </a:txBody>
                  <a:tcPr/>
                </a:tc>
                <a:extLst>
                  <a:ext uri="{0D108BD9-81ED-4DB2-BD59-A6C34878D82A}">
                    <a16:rowId xmlns:a16="http://schemas.microsoft.com/office/drawing/2014/main" val="10002"/>
                  </a:ext>
                </a:extLst>
              </a:tr>
            </a:tbl>
          </a:graphicData>
        </a:graphic>
      </p:graphicFrame>
      <p:sp>
        <p:nvSpPr>
          <p:cNvPr id="5" name="TextBox 4"/>
          <p:cNvSpPr txBox="1"/>
          <p:nvPr/>
        </p:nvSpPr>
        <p:spPr>
          <a:xfrm>
            <a:off x="457200" y="5310528"/>
            <a:ext cx="4660633" cy="830997"/>
          </a:xfrm>
          <a:prstGeom prst="rect">
            <a:avLst/>
          </a:prstGeom>
          <a:noFill/>
        </p:spPr>
        <p:txBody>
          <a:bodyPr wrap="square">
            <a:spAutoFit/>
          </a:bodyPr>
          <a:lstStyle/>
          <a:p>
            <a:pPr>
              <a:defRPr sz="1600"/>
            </a:pPr>
            <a:r>
              <a:t>Result: $</a:t>
            </a:r>
            <a:r>
              <a:rPr lang="en-US"/>
              <a:t>4</a:t>
            </a:r>
            <a:r>
              <a:t>0,</a:t>
            </a:r>
            <a:r>
              <a:rPr lang="en-US"/>
              <a:t>0</a:t>
            </a:r>
            <a:r>
              <a:t>00 reduction in taxable income.</a:t>
            </a:r>
          </a:p>
          <a:p>
            <a:pPr>
              <a:defRPr sz="1600"/>
            </a:pPr>
            <a:r>
              <a:t>At 37% tax rate → $</a:t>
            </a:r>
            <a:r>
              <a:rPr lang="en-US"/>
              <a:t>14</a:t>
            </a:r>
            <a:r>
              <a:t>,</a:t>
            </a:r>
            <a:r>
              <a:rPr lang="en-US"/>
              <a:t>800</a:t>
            </a:r>
            <a:r>
              <a:t> federal tax savings</a:t>
            </a:r>
            <a:r>
              <a:rPr lang="en-US"/>
              <a:t> 2025</a:t>
            </a:r>
          </a:p>
          <a:p>
            <a:pPr>
              <a:defRPr sz="1600"/>
            </a:pPr>
            <a:r>
              <a:t>May also lower capital gains tax rate.</a:t>
            </a:r>
          </a:p>
        </p:txBody>
      </p:sp>
      <p:pic>
        <p:nvPicPr>
          <p:cNvPr id="6" name="Picture 5" descr="BFC-02.png">
            <a:extLst>
              <a:ext uri="{FF2B5EF4-FFF2-40B4-BE49-F238E27FC236}">
                <a16:creationId xmlns:a16="http://schemas.microsoft.com/office/drawing/2014/main" id="{AA83AD39-4B6A-761C-A03A-A28CBC146E76}"/>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3814" y="1033014"/>
            <a:ext cx="9143722" cy="646331"/>
          </a:xfrm>
          <a:prstGeom prst="rect">
            <a:avLst/>
          </a:prstGeom>
          <a:noFill/>
        </p:spPr>
        <p:txBody>
          <a:bodyPr wrap="none" lIns="91440" tIns="45720" rIns="91440" bIns="45720" anchor="t">
            <a:spAutoFit/>
          </a:bodyPr>
          <a:lstStyle/>
          <a:p>
            <a:pPr>
              <a:defRPr sz="2800" b="1"/>
            </a:pPr>
            <a:r>
              <a:rPr sz="3500"/>
              <a:t>2026 Charitable Deduction Limitation – OBBBA</a:t>
            </a:r>
            <a:endParaRPr lang="en-US" sz="3500">
              <a:ea typeface="Calibri"/>
              <a:cs typeface="Calibri"/>
            </a:endParaRPr>
          </a:p>
        </p:txBody>
      </p:sp>
      <p:graphicFrame>
        <p:nvGraphicFramePr>
          <p:cNvPr id="7" name="Table 6"/>
          <p:cNvGraphicFramePr>
            <a:graphicFrameLocks noGrp="1"/>
          </p:cNvGraphicFramePr>
          <p:nvPr>
            <p:extLst>
              <p:ext uri="{D42A27DB-BD31-4B8C-83A1-F6EECF244321}">
                <p14:modId xmlns:p14="http://schemas.microsoft.com/office/powerpoint/2010/main" val="1243624823"/>
              </p:ext>
            </p:extLst>
          </p:nvPr>
        </p:nvGraphicFramePr>
        <p:xfrm>
          <a:off x="735980" y="2183761"/>
          <a:ext cx="7666522" cy="3720164"/>
        </p:xfrm>
        <a:graphic>
          <a:graphicData uri="http://schemas.openxmlformats.org/drawingml/2006/table">
            <a:tbl>
              <a:tblPr firstRow="1" bandRow="1">
                <a:tableStyleId>{F5AB1C69-6EDB-4FF4-983F-18BD219EF322}</a:tableStyleId>
              </a:tblPr>
              <a:tblGrid>
                <a:gridCol w="2190435">
                  <a:extLst>
                    <a:ext uri="{9D8B030D-6E8A-4147-A177-3AD203B41FA5}">
                      <a16:colId xmlns:a16="http://schemas.microsoft.com/office/drawing/2014/main" val="20000"/>
                    </a:ext>
                  </a:extLst>
                </a:gridCol>
                <a:gridCol w="5476087">
                  <a:extLst>
                    <a:ext uri="{9D8B030D-6E8A-4147-A177-3AD203B41FA5}">
                      <a16:colId xmlns:a16="http://schemas.microsoft.com/office/drawing/2014/main" val="20002"/>
                    </a:ext>
                  </a:extLst>
                </a:gridCol>
              </a:tblGrid>
              <a:tr h="641408">
                <a:tc>
                  <a:txBody>
                    <a:bodyPr/>
                    <a:lstStyle/>
                    <a:p>
                      <a:pPr algn="ctr">
                        <a:defRPr b="1"/>
                      </a:pPr>
                      <a:r>
                        <a:t>Rule</a:t>
                      </a:r>
                    </a:p>
                  </a:txBody>
                  <a:tcPr/>
                </a:tc>
                <a:tc>
                  <a:txBody>
                    <a:bodyPr/>
                    <a:lstStyle/>
                    <a:p>
                      <a:pPr algn="ctr">
                        <a:defRPr b="1"/>
                      </a:pPr>
                      <a:r>
                        <a:t>Description</a:t>
                      </a:r>
                    </a:p>
                  </a:txBody>
                  <a:tcPr/>
                </a:tc>
                <a:extLst>
                  <a:ext uri="{0D108BD9-81ED-4DB2-BD59-A6C34878D82A}">
                    <a16:rowId xmlns:a16="http://schemas.microsoft.com/office/drawing/2014/main" val="10000"/>
                  </a:ext>
                </a:extLst>
              </a:tr>
              <a:tr h="1026252">
                <a:tc>
                  <a:txBody>
                    <a:bodyPr/>
                    <a:lstStyle/>
                    <a:p>
                      <a:pPr algn="l"/>
                      <a:r>
                        <a:rPr lang="en-US"/>
                        <a:t>.5% Floor (Minimum Threshold)</a:t>
                      </a:r>
                    </a:p>
                  </a:txBody>
                  <a:tcPr/>
                </a:tc>
                <a:tc>
                  <a:txBody>
                    <a:bodyPr/>
                    <a:lstStyle/>
                    <a:p>
                      <a:pPr algn="l"/>
                      <a:r>
                        <a:rPr lang="en-US"/>
                        <a:t>Only charitable contributions exceeding .5% of AGI are deductible. Contributions below this threshold are not deductible.</a:t>
                      </a:r>
                    </a:p>
                  </a:txBody>
                  <a:tcPr/>
                </a:tc>
                <a:extLst>
                  <a:ext uri="{0D108BD9-81ED-4DB2-BD59-A6C34878D82A}">
                    <a16:rowId xmlns:a16="http://schemas.microsoft.com/office/drawing/2014/main" val="10001"/>
                  </a:ext>
                </a:extLst>
              </a:tr>
              <a:tr h="1026252">
                <a:tc>
                  <a:txBody>
                    <a:bodyPr/>
                    <a:lstStyle/>
                    <a:p>
                      <a:pPr algn="l"/>
                      <a:r>
                        <a:t>AGI Percentage Limits</a:t>
                      </a:r>
                    </a:p>
                  </a:txBody>
                  <a:tcPr/>
                </a:tc>
                <a:tc>
                  <a:txBody>
                    <a:bodyPr/>
                    <a:lstStyle/>
                    <a:p>
                      <a:pPr algn="l"/>
                      <a:r>
                        <a:t>Cash gifts deductible up to 60% of AGI; non-cash property generally limited to 30% of AGI (subject to special rules).</a:t>
                      </a:r>
                    </a:p>
                  </a:txBody>
                  <a:tcPr/>
                </a:tc>
                <a:extLst>
                  <a:ext uri="{0D108BD9-81ED-4DB2-BD59-A6C34878D82A}">
                    <a16:rowId xmlns:a16="http://schemas.microsoft.com/office/drawing/2014/main" val="10002"/>
                  </a:ext>
                </a:extLst>
              </a:tr>
              <a:tr h="1026252">
                <a:tc>
                  <a:txBody>
                    <a:bodyPr/>
                    <a:lstStyle/>
                    <a:p>
                      <a:pPr algn="l"/>
                      <a:r>
                        <a:t>Carryforward Rules</a:t>
                      </a:r>
                    </a:p>
                  </a:txBody>
                  <a:tcPr/>
                </a:tc>
                <a:tc>
                  <a:txBody>
                    <a:bodyPr/>
                    <a:lstStyle/>
                    <a:p>
                      <a:pPr algn="l"/>
                      <a:r>
                        <a:rPr lang="en-US"/>
                        <a:t>Excess contributions can be carried forward for up to five years, but the .5% floor still applies in carryover years.</a:t>
                      </a:r>
                    </a:p>
                  </a:txBody>
                  <a:tcPr/>
                </a:tc>
                <a:extLst>
                  <a:ext uri="{0D108BD9-81ED-4DB2-BD59-A6C34878D82A}">
                    <a16:rowId xmlns:a16="http://schemas.microsoft.com/office/drawing/2014/main" val="10003"/>
                  </a:ext>
                </a:extLst>
              </a:tr>
            </a:tbl>
          </a:graphicData>
        </a:graphic>
      </p:graphicFrame>
      <p:pic>
        <p:nvPicPr>
          <p:cNvPr id="4" name="Picture 3" descr="BFC-02.png">
            <a:extLst>
              <a:ext uri="{FF2B5EF4-FFF2-40B4-BE49-F238E27FC236}">
                <a16:creationId xmlns:a16="http://schemas.microsoft.com/office/drawing/2014/main" id="{8559E6B8-46A7-85A1-D713-456F7452610C}"/>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3336"/>
            <a:ext cx="8229600" cy="1143000"/>
          </a:xfrm>
        </p:spPr>
        <p:txBody>
          <a:bodyPr>
            <a:normAutofit fontScale="90000"/>
          </a:bodyPr>
          <a:lstStyle/>
          <a:p>
            <a:br>
              <a:rPr lang="en-US" b="1"/>
            </a:br>
            <a:r>
              <a:rPr b="1"/>
              <a:t>Case Study: Tech + Real Estate</a:t>
            </a:r>
            <a:endParaRPr lang="en-US" b="1">
              <a:ea typeface="Calibri"/>
              <a:cs typeface="Calibri"/>
            </a:endParaRPr>
          </a:p>
        </p:txBody>
      </p:sp>
      <p:sp>
        <p:nvSpPr>
          <p:cNvPr id="3" name="Content Placeholder 2"/>
          <p:cNvSpPr>
            <a:spLocks noGrp="1"/>
          </p:cNvSpPr>
          <p:nvPr>
            <p:ph idx="1"/>
          </p:nvPr>
        </p:nvSpPr>
        <p:spPr>
          <a:xfrm>
            <a:off x="457200" y="2282384"/>
            <a:ext cx="8229600" cy="2290145"/>
          </a:xfrm>
        </p:spPr>
        <p:txBody>
          <a:bodyPr vert="horz" lIns="91440" tIns="45720" rIns="91440" bIns="45720" rtlCol="0" anchor="t">
            <a:noAutofit/>
          </a:bodyPr>
          <a:lstStyle/>
          <a:p>
            <a:pPr marL="0" indent="0">
              <a:buNone/>
            </a:pPr>
            <a:endParaRPr lang="en-US" sz="2400">
              <a:ea typeface="Calibri"/>
              <a:cs typeface="Calibri"/>
            </a:endParaRPr>
          </a:p>
          <a:p>
            <a:pPr>
              <a:defRPr sz="1400">
                <a:latin typeface="Arial"/>
              </a:defRPr>
            </a:pPr>
            <a:r>
              <a:rPr sz="2400">
                <a:latin typeface="Calibri"/>
                <a:ea typeface="Calibri"/>
                <a:cs typeface="Calibri"/>
              </a:rPr>
              <a:t>$400K tech salary + $150K rentals</a:t>
            </a:r>
          </a:p>
          <a:p>
            <a:pPr>
              <a:defRPr sz="1400">
                <a:latin typeface="Arial"/>
              </a:defRPr>
            </a:pPr>
            <a:r>
              <a:rPr lang="en-US" sz="2400">
                <a:latin typeface="Calibri"/>
                <a:ea typeface="Calibri"/>
                <a:cs typeface="Calibri"/>
              </a:rPr>
              <a:t>Moves: </a:t>
            </a:r>
            <a:r>
              <a:rPr sz="2400">
                <a:latin typeface="Calibri"/>
                <a:ea typeface="Calibri"/>
                <a:cs typeface="Calibri"/>
              </a:rPr>
              <a:t>RSU deferral, bonus shift, short-term rental w/ cost seg</a:t>
            </a:r>
          </a:p>
          <a:p>
            <a:pPr>
              <a:defRPr sz="1400">
                <a:latin typeface="Arial"/>
              </a:defRPr>
            </a:pPr>
            <a:r>
              <a:rPr sz="2400">
                <a:latin typeface="Calibri"/>
                <a:ea typeface="Calibri"/>
                <a:cs typeface="Calibri"/>
              </a:rPr>
              <a:t>Classified as non-passive → $300K loss offsets W-2 income</a:t>
            </a:r>
          </a:p>
          <a:p>
            <a:pPr>
              <a:defRPr sz="1400">
                <a:latin typeface="Arial"/>
              </a:defRPr>
            </a:pPr>
            <a:r>
              <a:rPr sz="2400">
                <a:latin typeface="Calibri"/>
                <a:ea typeface="Calibri"/>
                <a:cs typeface="Calibri"/>
              </a:rPr>
              <a:t>Tax dropped $162K → $118K = $44K saved</a:t>
            </a:r>
            <a:r>
              <a:rPr lang="en-US" sz="2400">
                <a:latin typeface="Calibri"/>
                <a:ea typeface="Calibri"/>
                <a:cs typeface="Calibri"/>
              </a:rPr>
              <a:t> in 1 year</a:t>
            </a:r>
            <a:endParaRPr sz="2400">
              <a:latin typeface="Calibri"/>
              <a:ea typeface="Calibri"/>
              <a:cs typeface="Calibri"/>
            </a:endParaRPr>
          </a:p>
        </p:txBody>
      </p:sp>
      <p:pic>
        <p:nvPicPr>
          <p:cNvPr id="6" name="Picture 5" descr="BFC-02.png">
            <a:extLst>
              <a:ext uri="{FF2B5EF4-FFF2-40B4-BE49-F238E27FC236}">
                <a16:creationId xmlns:a16="http://schemas.microsoft.com/office/drawing/2014/main" id="{732D68E9-23BB-5666-15E4-A9B5AB8A2358}"/>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725" y="1159135"/>
            <a:ext cx="8229600" cy="1143000"/>
          </a:xfrm>
        </p:spPr>
        <p:txBody>
          <a:bodyPr>
            <a:normAutofit fontScale="90000"/>
          </a:bodyPr>
          <a:lstStyle/>
          <a:p>
            <a:r>
              <a:rPr lang="en-US" b="1"/>
              <a:t>Case Study: Short Term RE Investment</a:t>
            </a:r>
            <a:br>
              <a:rPr lang="en-US" b="1"/>
            </a:br>
            <a:endParaRPr lang="en-US" b="1">
              <a:ea typeface="Calibri"/>
              <a:cs typeface="Calibri"/>
            </a:endParaRPr>
          </a:p>
        </p:txBody>
      </p:sp>
      <p:graphicFrame>
        <p:nvGraphicFramePr>
          <p:cNvPr id="3" name="Table 2"/>
          <p:cNvGraphicFramePr>
            <a:graphicFrameLocks noGrp="1"/>
          </p:cNvGraphicFramePr>
          <p:nvPr>
            <p:extLst>
              <p:ext uri="{D42A27DB-BD31-4B8C-83A1-F6EECF244321}">
                <p14:modId xmlns:p14="http://schemas.microsoft.com/office/powerpoint/2010/main" val="3645002284"/>
              </p:ext>
            </p:extLst>
          </p:nvPr>
        </p:nvGraphicFramePr>
        <p:xfrm>
          <a:off x="457200" y="2105076"/>
          <a:ext cx="8229600" cy="3931920"/>
        </p:xfrm>
        <a:graphic>
          <a:graphicData uri="http://schemas.openxmlformats.org/drawingml/2006/table">
            <a:tbl>
              <a:tblPr firstRow="1" bandRow="1">
                <a:tableStyleId>{F5AB1C69-6EDB-4FF4-983F-18BD219EF322}</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284726">
                <a:tc>
                  <a:txBody>
                    <a:bodyPr/>
                    <a:lstStyle/>
                    <a:p>
                      <a:pPr algn="ctr">
                        <a:defRPr sz="1200" b="1"/>
                      </a:pPr>
                      <a:r>
                        <a:rPr sz="1600"/>
                        <a:t>Item</a:t>
                      </a:r>
                    </a:p>
                  </a:txBody>
                  <a:tcPr/>
                </a:tc>
                <a:tc>
                  <a:txBody>
                    <a:bodyPr/>
                    <a:lstStyle/>
                    <a:p>
                      <a:pPr algn="ctr">
                        <a:defRPr sz="1200" b="1"/>
                      </a:pPr>
                      <a:r>
                        <a:rPr sz="1600"/>
                        <a:t>Before Strategies</a:t>
                      </a:r>
                    </a:p>
                  </a:txBody>
                  <a:tcPr/>
                </a:tc>
                <a:tc>
                  <a:txBody>
                    <a:bodyPr/>
                    <a:lstStyle/>
                    <a:p>
                      <a:pPr algn="ctr">
                        <a:defRPr sz="1200" b="1"/>
                      </a:pPr>
                      <a:r>
                        <a:rPr sz="1600"/>
                        <a:t>After Strategies</a:t>
                      </a:r>
                    </a:p>
                  </a:txBody>
                  <a:tcPr/>
                </a:tc>
                <a:extLst>
                  <a:ext uri="{0D108BD9-81ED-4DB2-BD59-A6C34878D82A}">
                    <a16:rowId xmlns:a16="http://schemas.microsoft.com/office/drawing/2014/main" val="10000"/>
                  </a:ext>
                </a:extLst>
              </a:tr>
              <a:tr h="284726">
                <a:tc>
                  <a:txBody>
                    <a:bodyPr/>
                    <a:lstStyle/>
                    <a:p>
                      <a:pPr algn="l">
                        <a:defRPr sz="1000"/>
                      </a:pPr>
                      <a:r>
                        <a:rPr sz="1600"/>
                        <a:t>Tech Salary</a:t>
                      </a:r>
                    </a:p>
                  </a:txBody>
                  <a:tcPr/>
                </a:tc>
                <a:tc>
                  <a:txBody>
                    <a:bodyPr/>
                    <a:lstStyle/>
                    <a:p>
                      <a:pPr algn="ctr">
                        <a:defRPr sz="1000"/>
                      </a:pPr>
                      <a:r>
                        <a:rPr sz="1600"/>
                        <a:t>$400,000</a:t>
                      </a:r>
                    </a:p>
                  </a:txBody>
                  <a:tcPr/>
                </a:tc>
                <a:tc>
                  <a:txBody>
                    <a:bodyPr/>
                    <a:lstStyle/>
                    <a:p>
                      <a:pPr algn="ctr">
                        <a:defRPr sz="1000"/>
                      </a:pPr>
                      <a:r>
                        <a:rPr sz="1600"/>
                        <a:t>$400,000</a:t>
                      </a:r>
                    </a:p>
                  </a:txBody>
                  <a:tcPr/>
                </a:tc>
                <a:extLst>
                  <a:ext uri="{0D108BD9-81ED-4DB2-BD59-A6C34878D82A}">
                    <a16:rowId xmlns:a16="http://schemas.microsoft.com/office/drawing/2014/main" val="10001"/>
                  </a:ext>
                </a:extLst>
              </a:tr>
              <a:tr h="284726">
                <a:tc>
                  <a:txBody>
                    <a:bodyPr/>
                    <a:lstStyle/>
                    <a:p>
                      <a:pPr algn="l">
                        <a:defRPr sz="1000"/>
                      </a:pPr>
                      <a:r>
                        <a:rPr sz="1600"/>
                        <a:t>Rental Income</a:t>
                      </a:r>
                    </a:p>
                  </a:txBody>
                  <a:tcPr/>
                </a:tc>
                <a:tc>
                  <a:txBody>
                    <a:bodyPr/>
                    <a:lstStyle/>
                    <a:p>
                      <a:pPr algn="ctr">
                        <a:defRPr sz="1000"/>
                      </a:pPr>
                      <a:r>
                        <a:rPr sz="1600"/>
                        <a:t>$150,000</a:t>
                      </a:r>
                    </a:p>
                  </a:txBody>
                  <a:tcPr/>
                </a:tc>
                <a:tc>
                  <a:txBody>
                    <a:bodyPr/>
                    <a:lstStyle/>
                    <a:p>
                      <a:pPr algn="ctr">
                        <a:defRPr sz="1000"/>
                      </a:pPr>
                      <a:r>
                        <a:rPr sz="1600"/>
                        <a:t>$150,000</a:t>
                      </a:r>
                    </a:p>
                  </a:txBody>
                  <a:tcPr/>
                </a:tc>
                <a:extLst>
                  <a:ext uri="{0D108BD9-81ED-4DB2-BD59-A6C34878D82A}">
                    <a16:rowId xmlns:a16="http://schemas.microsoft.com/office/drawing/2014/main" val="10002"/>
                  </a:ext>
                </a:extLst>
              </a:tr>
              <a:tr h="284726">
                <a:tc>
                  <a:txBody>
                    <a:bodyPr/>
                    <a:lstStyle/>
                    <a:p>
                      <a:pPr algn="l">
                        <a:defRPr sz="1000"/>
                      </a:pPr>
                      <a:r>
                        <a:rPr sz="1600"/>
                        <a:t>RSU Deferral</a:t>
                      </a:r>
                    </a:p>
                  </a:txBody>
                  <a:tcPr/>
                </a:tc>
                <a:tc>
                  <a:txBody>
                    <a:bodyPr/>
                    <a:lstStyle/>
                    <a:p>
                      <a:pPr algn="ctr">
                        <a:defRPr sz="1000"/>
                      </a:pPr>
                      <a:r>
                        <a:rPr sz="1600"/>
                        <a:t>N/A</a:t>
                      </a:r>
                    </a:p>
                  </a:txBody>
                  <a:tcPr/>
                </a:tc>
                <a:tc>
                  <a:txBody>
                    <a:bodyPr/>
                    <a:lstStyle/>
                    <a:p>
                      <a:pPr algn="ctr">
                        <a:defRPr sz="1000"/>
                      </a:pPr>
                      <a:r>
                        <a:rPr sz="1600"/>
                        <a:t>Deferred</a:t>
                      </a:r>
                    </a:p>
                  </a:txBody>
                  <a:tcPr/>
                </a:tc>
                <a:extLst>
                  <a:ext uri="{0D108BD9-81ED-4DB2-BD59-A6C34878D82A}">
                    <a16:rowId xmlns:a16="http://schemas.microsoft.com/office/drawing/2014/main" val="10003"/>
                  </a:ext>
                </a:extLst>
              </a:tr>
              <a:tr h="284726">
                <a:tc>
                  <a:txBody>
                    <a:bodyPr/>
                    <a:lstStyle/>
                    <a:p>
                      <a:pPr algn="l">
                        <a:defRPr sz="1000"/>
                      </a:pPr>
                      <a:r>
                        <a:rPr sz="1600"/>
                        <a:t>Bonus Shift</a:t>
                      </a:r>
                    </a:p>
                  </a:txBody>
                  <a:tcPr/>
                </a:tc>
                <a:tc>
                  <a:txBody>
                    <a:bodyPr/>
                    <a:lstStyle/>
                    <a:p>
                      <a:pPr algn="ctr">
                        <a:defRPr sz="1000"/>
                      </a:pPr>
                      <a:r>
                        <a:rPr sz="1600"/>
                        <a:t>N/A</a:t>
                      </a:r>
                    </a:p>
                  </a:txBody>
                  <a:tcPr/>
                </a:tc>
                <a:tc>
                  <a:txBody>
                    <a:bodyPr/>
                    <a:lstStyle/>
                    <a:p>
                      <a:pPr algn="ctr">
                        <a:defRPr sz="1000"/>
                      </a:pPr>
                      <a:r>
                        <a:rPr sz="1600"/>
                        <a:t>Shifted</a:t>
                      </a:r>
                    </a:p>
                  </a:txBody>
                  <a:tcPr/>
                </a:tc>
                <a:extLst>
                  <a:ext uri="{0D108BD9-81ED-4DB2-BD59-A6C34878D82A}">
                    <a16:rowId xmlns:a16="http://schemas.microsoft.com/office/drawing/2014/main" val="10004"/>
                  </a:ext>
                </a:extLst>
              </a:tr>
              <a:tr h="284726">
                <a:tc>
                  <a:txBody>
                    <a:bodyPr/>
                    <a:lstStyle/>
                    <a:p>
                      <a:pPr algn="l">
                        <a:defRPr sz="1000"/>
                      </a:pPr>
                      <a:r>
                        <a:rPr sz="1600"/>
                        <a:t>Short-Term Rental + Cost Seg</a:t>
                      </a:r>
                    </a:p>
                  </a:txBody>
                  <a:tcPr/>
                </a:tc>
                <a:tc>
                  <a:txBody>
                    <a:bodyPr/>
                    <a:lstStyle/>
                    <a:p>
                      <a:pPr algn="ctr">
                        <a:defRPr sz="1000"/>
                      </a:pPr>
                      <a:r>
                        <a:rPr sz="1600"/>
                        <a:t>N/A</a:t>
                      </a:r>
                    </a:p>
                  </a:txBody>
                  <a:tcPr/>
                </a:tc>
                <a:tc>
                  <a:txBody>
                    <a:bodyPr/>
                    <a:lstStyle/>
                    <a:p>
                      <a:pPr algn="ctr">
                        <a:defRPr sz="1000"/>
                      </a:pPr>
                      <a:r>
                        <a:rPr sz="1600"/>
                        <a:t>$300K Depreciation</a:t>
                      </a:r>
                    </a:p>
                  </a:txBody>
                  <a:tcPr/>
                </a:tc>
                <a:extLst>
                  <a:ext uri="{0D108BD9-81ED-4DB2-BD59-A6C34878D82A}">
                    <a16:rowId xmlns:a16="http://schemas.microsoft.com/office/drawing/2014/main" val="10005"/>
                  </a:ext>
                </a:extLst>
              </a:tr>
              <a:tr h="284726">
                <a:tc>
                  <a:txBody>
                    <a:bodyPr/>
                    <a:lstStyle/>
                    <a:p>
                      <a:pPr algn="l">
                        <a:defRPr sz="1000"/>
                      </a:pPr>
                      <a:r>
                        <a:rPr sz="1600"/>
                        <a:t>Passive/Non-Passive Classification</a:t>
                      </a:r>
                    </a:p>
                  </a:txBody>
                  <a:tcPr/>
                </a:tc>
                <a:tc>
                  <a:txBody>
                    <a:bodyPr/>
                    <a:lstStyle/>
                    <a:p>
                      <a:pPr algn="ctr">
                        <a:defRPr sz="1000"/>
                      </a:pPr>
                      <a:r>
                        <a:rPr sz="1600"/>
                        <a:t>Passive → No Offset</a:t>
                      </a:r>
                    </a:p>
                  </a:txBody>
                  <a:tcPr/>
                </a:tc>
                <a:tc>
                  <a:txBody>
                    <a:bodyPr/>
                    <a:lstStyle/>
                    <a:p>
                      <a:pPr algn="ctr">
                        <a:defRPr sz="1000"/>
                      </a:pPr>
                      <a:r>
                        <a:rPr sz="1600"/>
                        <a:t>Non-Passive → Offset</a:t>
                      </a:r>
                    </a:p>
                  </a:txBody>
                  <a:tcPr/>
                </a:tc>
                <a:extLst>
                  <a:ext uri="{0D108BD9-81ED-4DB2-BD59-A6C34878D82A}">
                    <a16:rowId xmlns:a16="http://schemas.microsoft.com/office/drawing/2014/main" val="10006"/>
                  </a:ext>
                </a:extLst>
              </a:tr>
              <a:tr h="284726">
                <a:tc>
                  <a:txBody>
                    <a:bodyPr/>
                    <a:lstStyle/>
                    <a:p>
                      <a:pPr algn="l">
                        <a:defRPr sz="1000"/>
                      </a:pPr>
                      <a:r>
                        <a:rPr sz="1600"/>
                        <a:t>Loss Offset to W-2</a:t>
                      </a:r>
                    </a:p>
                  </a:txBody>
                  <a:tcPr/>
                </a:tc>
                <a:tc>
                  <a:txBody>
                    <a:bodyPr/>
                    <a:lstStyle/>
                    <a:p>
                      <a:pPr algn="ctr">
                        <a:defRPr sz="1000"/>
                      </a:pPr>
                      <a:r>
                        <a:rPr sz="1600"/>
                        <a:t>$0</a:t>
                      </a:r>
                    </a:p>
                  </a:txBody>
                  <a:tcPr/>
                </a:tc>
                <a:tc>
                  <a:txBody>
                    <a:bodyPr/>
                    <a:lstStyle/>
                    <a:p>
                      <a:pPr algn="ctr">
                        <a:defRPr sz="1000"/>
                      </a:pPr>
                      <a:r>
                        <a:rPr sz="1600"/>
                        <a:t>$300,000</a:t>
                      </a:r>
                    </a:p>
                  </a:txBody>
                  <a:tcPr/>
                </a:tc>
                <a:extLst>
                  <a:ext uri="{0D108BD9-81ED-4DB2-BD59-A6C34878D82A}">
                    <a16:rowId xmlns:a16="http://schemas.microsoft.com/office/drawing/2014/main" val="10007"/>
                  </a:ext>
                </a:extLst>
              </a:tr>
              <a:tr h="284726">
                <a:tc>
                  <a:txBody>
                    <a:bodyPr/>
                    <a:lstStyle/>
                    <a:p>
                      <a:pPr algn="l">
                        <a:defRPr sz="1000"/>
                      </a:pPr>
                      <a:r>
                        <a:rPr sz="1600"/>
                        <a:t>Taxable Income</a:t>
                      </a:r>
                    </a:p>
                  </a:txBody>
                  <a:tcPr/>
                </a:tc>
                <a:tc>
                  <a:txBody>
                    <a:bodyPr/>
                    <a:lstStyle/>
                    <a:p>
                      <a:pPr algn="ctr">
                        <a:defRPr sz="1000"/>
                      </a:pPr>
                      <a:r>
                        <a:rPr sz="1600"/>
                        <a:t>$550,000</a:t>
                      </a:r>
                    </a:p>
                  </a:txBody>
                  <a:tcPr/>
                </a:tc>
                <a:tc>
                  <a:txBody>
                    <a:bodyPr/>
                    <a:lstStyle/>
                    <a:p>
                      <a:pPr algn="ctr">
                        <a:defRPr sz="1000"/>
                      </a:pPr>
                      <a:r>
                        <a:rPr sz="1600"/>
                        <a:t>$250,000</a:t>
                      </a:r>
                    </a:p>
                  </a:txBody>
                  <a:tcPr/>
                </a:tc>
                <a:extLst>
                  <a:ext uri="{0D108BD9-81ED-4DB2-BD59-A6C34878D82A}">
                    <a16:rowId xmlns:a16="http://schemas.microsoft.com/office/drawing/2014/main" val="655717274"/>
                  </a:ext>
                </a:extLst>
              </a:tr>
              <a:tr h="284726">
                <a:tc>
                  <a:txBody>
                    <a:bodyPr/>
                    <a:lstStyle/>
                    <a:p>
                      <a:pPr algn="l">
                        <a:defRPr sz="1000"/>
                      </a:pPr>
                      <a:r>
                        <a:rPr sz="1600"/>
                        <a:t>Tax Liability</a:t>
                      </a:r>
                    </a:p>
                  </a:txBody>
                  <a:tcPr/>
                </a:tc>
                <a:tc>
                  <a:txBody>
                    <a:bodyPr/>
                    <a:lstStyle/>
                    <a:p>
                      <a:pPr algn="ctr">
                        <a:defRPr sz="1000"/>
                      </a:pPr>
                      <a:r>
                        <a:rPr sz="1600"/>
                        <a:t>$162,000</a:t>
                      </a:r>
                    </a:p>
                  </a:txBody>
                  <a:tcPr/>
                </a:tc>
                <a:tc>
                  <a:txBody>
                    <a:bodyPr/>
                    <a:lstStyle/>
                    <a:p>
                      <a:pPr algn="ctr">
                        <a:defRPr sz="1000"/>
                      </a:pPr>
                      <a:r>
                        <a:rPr sz="1600"/>
                        <a:t>$118,000</a:t>
                      </a:r>
                    </a:p>
                  </a:txBody>
                  <a:tcPr/>
                </a:tc>
                <a:extLst>
                  <a:ext uri="{0D108BD9-81ED-4DB2-BD59-A6C34878D82A}">
                    <a16:rowId xmlns:a16="http://schemas.microsoft.com/office/drawing/2014/main" val="10008"/>
                  </a:ext>
                </a:extLst>
              </a:tr>
              <a:tr h="284726">
                <a:tc>
                  <a:txBody>
                    <a:bodyPr/>
                    <a:lstStyle/>
                    <a:p>
                      <a:pPr algn="l">
                        <a:defRPr sz="1000"/>
                      </a:pPr>
                      <a:r>
                        <a:rPr lang="en-US" sz="1600"/>
                        <a:t>Tax Savings</a:t>
                      </a:r>
                      <a:endParaRPr sz="1600"/>
                    </a:p>
                  </a:txBody>
                  <a:tcPr/>
                </a:tc>
                <a:tc>
                  <a:txBody>
                    <a:bodyPr/>
                    <a:lstStyle/>
                    <a:p>
                      <a:pPr algn="ctr">
                        <a:defRPr sz="1000"/>
                      </a:pPr>
                      <a:r>
                        <a:rPr lang="en-US" sz="1600"/>
                        <a:t>N/A</a:t>
                      </a:r>
                      <a:endParaRPr sz="1600"/>
                    </a:p>
                  </a:txBody>
                  <a:tcPr/>
                </a:tc>
                <a:tc>
                  <a:txBody>
                    <a:bodyPr/>
                    <a:lstStyle/>
                    <a:p>
                      <a:pPr algn="ctr">
                        <a:defRPr sz="1000"/>
                      </a:pPr>
                      <a:r>
                        <a:rPr lang="en-US" sz="1600"/>
                        <a:t>$44,000</a:t>
                      </a:r>
                      <a:endParaRPr sz="1600"/>
                    </a:p>
                  </a:txBody>
                  <a:tcPr/>
                </a:tc>
                <a:extLst>
                  <a:ext uri="{0D108BD9-81ED-4DB2-BD59-A6C34878D82A}">
                    <a16:rowId xmlns:a16="http://schemas.microsoft.com/office/drawing/2014/main" val="264305379"/>
                  </a:ext>
                </a:extLst>
              </a:tr>
            </a:tbl>
          </a:graphicData>
        </a:graphic>
      </p:graphicFrame>
      <p:pic>
        <p:nvPicPr>
          <p:cNvPr id="5" name="Picture 4" descr="BFC-02.png">
            <a:extLst>
              <a:ext uri="{FF2B5EF4-FFF2-40B4-BE49-F238E27FC236}">
                <a16:creationId xmlns:a16="http://schemas.microsoft.com/office/drawing/2014/main" id="{4820BD05-BC54-0BBB-D67C-626F3AA4CCF1}"/>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408096510"/>
              </p:ext>
            </p:extLst>
          </p:nvPr>
        </p:nvGraphicFramePr>
        <p:xfrm>
          <a:off x="373117" y="1282262"/>
          <a:ext cx="8308428" cy="4396878"/>
        </p:xfrm>
        <a:graphic>
          <a:graphicData uri="http://schemas.openxmlformats.org/drawingml/2006/table">
            <a:tbl>
              <a:tblPr firstRow="1" bandRow="1">
                <a:tableStyleId>{F5AB1C69-6EDB-4FF4-983F-18BD219EF322}</a:tableStyleId>
              </a:tblPr>
              <a:tblGrid>
                <a:gridCol w="2769476">
                  <a:extLst>
                    <a:ext uri="{9D8B030D-6E8A-4147-A177-3AD203B41FA5}">
                      <a16:colId xmlns:a16="http://schemas.microsoft.com/office/drawing/2014/main" val="20000"/>
                    </a:ext>
                  </a:extLst>
                </a:gridCol>
                <a:gridCol w="2769476">
                  <a:extLst>
                    <a:ext uri="{9D8B030D-6E8A-4147-A177-3AD203B41FA5}">
                      <a16:colId xmlns:a16="http://schemas.microsoft.com/office/drawing/2014/main" val="20001"/>
                    </a:ext>
                  </a:extLst>
                </a:gridCol>
                <a:gridCol w="2769476">
                  <a:extLst>
                    <a:ext uri="{9D8B030D-6E8A-4147-A177-3AD203B41FA5}">
                      <a16:colId xmlns:a16="http://schemas.microsoft.com/office/drawing/2014/main" val="20002"/>
                    </a:ext>
                  </a:extLst>
                </a:gridCol>
              </a:tblGrid>
              <a:tr h="321585">
                <a:tc>
                  <a:txBody>
                    <a:bodyPr/>
                    <a:lstStyle/>
                    <a:p>
                      <a:pPr algn="ctr">
                        <a:defRPr sz="1200" b="1">
                          <a:solidFill>
                            <a:srgbClr val="8AB94C"/>
                          </a:solidFill>
                        </a:defRPr>
                      </a:pPr>
                      <a:r>
                        <a:rPr sz="1400">
                          <a:solidFill>
                            <a:schemeClr val="bg1"/>
                          </a:solidFill>
                        </a:rPr>
                        <a:t>Category</a:t>
                      </a:r>
                    </a:p>
                  </a:txBody>
                  <a:tcPr/>
                </a:tc>
                <a:tc>
                  <a:txBody>
                    <a:bodyPr/>
                    <a:lstStyle/>
                    <a:p>
                      <a:pPr algn="ctr">
                        <a:defRPr sz="1200" b="1">
                          <a:solidFill>
                            <a:srgbClr val="8AB94C"/>
                          </a:solidFill>
                        </a:defRPr>
                      </a:pPr>
                      <a:r>
                        <a:rPr sz="1400">
                          <a:solidFill>
                            <a:schemeClr val="bg1"/>
                          </a:solidFill>
                        </a:rPr>
                        <a:t>Profile A (No RE Investment)</a:t>
                      </a:r>
                    </a:p>
                  </a:txBody>
                  <a:tcPr/>
                </a:tc>
                <a:tc>
                  <a:txBody>
                    <a:bodyPr/>
                    <a:lstStyle/>
                    <a:p>
                      <a:pPr algn="ctr">
                        <a:defRPr sz="1200" b="1">
                          <a:solidFill>
                            <a:srgbClr val="8AB94C"/>
                          </a:solidFill>
                        </a:defRPr>
                      </a:pPr>
                      <a:r>
                        <a:rPr sz="1400">
                          <a:solidFill>
                            <a:schemeClr val="bg1"/>
                          </a:solidFill>
                        </a:rPr>
                        <a:t>Profile B (With $200K Investment)</a:t>
                      </a:r>
                    </a:p>
                  </a:txBody>
                  <a:tcPr/>
                </a:tc>
                <a:extLst>
                  <a:ext uri="{0D108BD9-81ED-4DB2-BD59-A6C34878D82A}">
                    <a16:rowId xmlns:a16="http://schemas.microsoft.com/office/drawing/2014/main" val="10000"/>
                  </a:ext>
                </a:extLst>
              </a:tr>
              <a:tr h="434139">
                <a:tc>
                  <a:txBody>
                    <a:bodyPr/>
                    <a:lstStyle/>
                    <a:p>
                      <a:pPr>
                        <a:defRPr sz="1100">
                          <a:solidFill>
                            <a:srgbClr val="575757"/>
                          </a:solidFill>
                        </a:defRPr>
                      </a:pPr>
                      <a:r>
                        <a:rPr sz="1400">
                          <a:solidFill>
                            <a:schemeClr val="tx1"/>
                          </a:solidFill>
                        </a:rPr>
                        <a:t>W2 Income</a:t>
                      </a:r>
                    </a:p>
                  </a:txBody>
                  <a:tcPr/>
                </a:tc>
                <a:tc>
                  <a:txBody>
                    <a:bodyPr/>
                    <a:lstStyle/>
                    <a:p>
                      <a:pPr algn="ctr">
                        <a:defRPr sz="1100">
                          <a:solidFill>
                            <a:srgbClr val="575757"/>
                          </a:solidFill>
                        </a:defRPr>
                      </a:pPr>
                      <a:r>
                        <a:rPr sz="1400">
                          <a:solidFill>
                            <a:schemeClr val="tx1"/>
                          </a:solidFill>
                        </a:rPr>
                        <a:t>$400,000</a:t>
                      </a:r>
                    </a:p>
                  </a:txBody>
                  <a:tcPr/>
                </a:tc>
                <a:tc>
                  <a:txBody>
                    <a:bodyPr/>
                    <a:lstStyle/>
                    <a:p>
                      <a:pPr algn="ctr">
                        <a:defRPr sz="1100">
                          <a:solidFill>
                            <a:srgbClr val="575757"/>
                          </a:solidFill>
                        </a:defRPr>
                      </a:pPr>
                      <a:r>
                        <a:rPr sz="1400">
                          <a:solidFill>
                            <a:schemeClr val="tx1"/>
                          </a:solidFill>
                        </a:rPr>
                        <a:t>$400,000</a:t>
                      </a:r>
                    </a:p>
                  </a:txBody>
                  <a:tcPr/>
                </a:tc>
                <a:extLst>
                  <a:ext uri="{0D108BD9-81ED-4DB2-BD59-A6C34878D82A}">
                    <a16:rowId xmlns:a16="http://schemas.microsoft.com/office/drawing/2014/main" val="10001"/>
                  </a:ext>
                </a:extLst>
              </a:tr>
              <a:tr h="434139">
                <a:tc>
                  <a:txBody>
                    <a:bodyPr/>
                    <a:lstStyle/>
                    <a:p>
                      <a:pPr>
                        <a:defRPr sz="1100">
                          <a:solidFill>
                            <a:srgbClr val="575757"/>
                          </a:solidFill>
                        </a:defRPr>
                      </a:pPr>
                      <a:r>
                        <a:rPr sz="1400">
                          <a:solidFill>
                            <a:schemeClr val="tx1"/>
                          </a:solidFill>
                        </a:rPr>
                        <a:t>Passive Income</a:t>
                      </a:r>
                    </a:p>
                  </a:txBody>
                  <a:tcPr/>
                </a:tc>
                <a:tc>
                  <a:txBody>
                    <a:bodyPr/>
                    <a:lstStyle/>
                    <a:p>
                      <a:pPr algn="ctr">
                        <a:defRPr sz="1100">
                          <a:solidFill>
                            <a:srgbClr val="575757"/>
                          </a:solidFill>
                        </a:defRPr>
                      </a:pPr>
                      <a:r>
                        <a:rPr sz="1400">
                          <a:solidFill>
                            <a:schemeClr val="tx1"/>
                          </a:solidFill>
                        </a:rPr>
                        <a:t>$200,000</a:t>
                      </a:r>
                    </a:p>
                  </a:txBody>
                  <a:tcPr/>
                </a:tc>
                <a:tc>
                  <a:txBody>
                    <a:bodyPr/>
                    <a:lstStyle/>
                    <a:p>
                      <a:pPr algn="ctr">
                        <a:defRPr sz="1100">
                          <a:solidFill>
                            <a:srgbClr val="575757"/>
                          </a:solidFill>
                        </a:defRPr>
                      </a:pPr>
                      <a:r>
                        <a:rPr sz="1400">
                          <a:solidFill>
                            <a:schemeClr val="tx1"/>
                          </a:solidFill>
                        </a:rPr>
                        <a:t>$200,000</a:t>
                      </a:r>
                    </a:p>
                  </a:txBody>
                  <a:tcPr/>
                </a:tc>
                <a:extLst>
                  <a:ext uri="{0D108BD9-81ED-4DB2-BD59-A6C34878D82A}">
                    <a16:rowId xmlns:a16="http://schemas.microsoft.com/office/drawing/2014/main" val="10002"/>
                  </a:ext>
                </a:extLst>
              </a:tr>
              <a:tr h="434139">
                <a:tc>
                  <a:txBody>
                    <a:bodyPr/>
                    <a:lstStyle/>
                    <a:p>
                      <a:pPr>
                        <a:defRPr sz="1100">
                          <a:solidFill>
                            <a:srgbClr val="575757"/>
                          </a:solidFill>
                        </a:defRPr>
                      </a:pPr>
                      <a:r>
                        <a:rPr sz="1400">
                          <a:solidFill>
                            <a:schemeClr val="tx1"/>
                          </a:solidFill>
                        </a:rPr>
                        <a:t>Investment</a:t>
                      </a:r>
                    </a:p>
                  </a:txBody>
                  <a:tcPr/>
                </a:tc>
                <a:tc>
                  <a:txBody>
                    <a:bodyPr/>
                    <a:lstStyle/>
                    <a:p>
                      <a:pPr algn="ctr">
                        <a:defRPr sz="1100">
                          <a:solidFill>
                            <a:srgbClr val="575757"/>
                          </a:solidFill>
                        </a:defRPr>
                      </a:pPr>
                      <a:r>
                        <a:rPr sz="1400">
                          <a:solidFill>
                            <a:schemeClr val="tx1"/>
                          </a:solidFill>
                        </a:rPr>
                        <a:t>None</a:t>
                      </a:r>
                    </a:p>
                  </a:txBody>
                  <a:tcPr/>
                </a:tc>
                <a:tc>
                  <a:txBody>
                    <a:bodyPr/>
                    <a:lstStyle/>
                    <a:p>
                      <a:pPr algn="ctr">
                        <a:defRPr sz="1100">
                          <a:solidFill>
                            <a:srgbClr val="575757"/>
                          </a:solidFill>
                        </a:defRPr>
                      </a:pPr>
                      <a:r>
                        <a:rPr sz="1400">
                          <a:solidFill>
                            <a:schemeClr val="tx1"/>
                          </a:solidFill>
                        </a:rPr>
                        <a:t>$200K = 2% ownership of $35M property</a:t>
                      </a:r>
                    </a:p>
                  </a:txBody>
                  <a:tcPr/>
                </a:tc>
                <a:extLst>
                  <a:ext uri="{0D108BD9-81ED-4DB2-BD59-A6C34878D82A}">
                    <a16:rowId xmlns:a16="http://schemas.microsoft.com/office/drawing/2014/main" val="10003"/>
                  </a:ext>
                </a:extLst>
              </a:tr>
              <a:tr h="434139">
                <a:tc>
                  <a:txBody>
                    <a:bodyPr/>
                    <a:lstStyle/>
                    <a:p>
                      <a:pPr>
                        <a:defRPr sz="1100">
                          <a:solidFill>
                            <a:srgbClr val="575757"/>
                          </a:solidFill>
                        </a:defRPr>
                      </a:pPr>
                      <a:r>
                        <a:rPr sz="1400">
                          <a:solidFill>
                            <a:schemeClr val="tx1"/>
                          </a:solidFill>
                        </a:rPr>
                        <a:t>Passive Losses</a:t>
                      </a:r>
                    </a:p>
                  </a:txBody>
                  <a:tcPr/>
                </a:tc>
                <a:tc>
                  <a:txBody>
                    <a:bodyPr/>
                    <a:lstStyle/>
                    <a:p>
                      <a:pPr algn="ctr">
                        <a:defRPr sz="1100">
                          <a:solidFill>
                            <a:srgbClr val="575757"/>
                          </a:solidFill>
                        </a:defRPr>
                      </a:pPr>
                      <a:r>
                        <a:rPr sz="1400">
                          <a:solidFill>
                            <a:schemeClr val="tx1"/>
                          </a:solidFill>
                        </a:rPr>
                        <a:t>$0</a:t>
                      </a:r>
                    </a:p>
                  </a:txBody>
                  <a:tcPr/>
                </a:tc>
                <a:tc>
                  <a:txBody>
                    <a:bodyPr/>
                    <a:lstStyle/>
                    <a:p>
                      <a:pPr algn="ctr">
                        <a:defRPr sz="1100">
                          <a:solidFill>
                            <a:srgbClr val="575757"/>
                          </a:solidFill>
                        </a:defRPr>
                      </a:pPr>
                      <a:r>
                        <a:rPr sz="1400">
                          <a:solidFill>
                            <a:schemeClr val="tx1"/>
                          </a:solidFill>
                        </a:rPr>
                        <a:t>($200,000) from cost seg &amp; depreciation</a:t>
                      </a:r>
                    </a:p>
                  </a:txBody>
                  <a:tcPr/>
                </a:tc>
                <a:extLst>
                  <a:ext uri="{0D108BD9-81ED-4DB2-BD59-A6C34878D82A}">
                    <a16:rowId xmlns:a16="http://schemas.microsoft.com/office/drawing/2014/main" val="10004"/>
                  </a:ext>
                </a:extLst>
              </a:tr>
              <a:tr h="434139">
                <a:tc>
                  <a:txBody>
                    <a:bodyPr/>
                    <a:lstStyle/>
                    <a:p>
                      <a:pPr>
                        <a:defRPr sz="1100">
                          <a:solidFill>
                            <a:srgbClr val="575757"/>
                          </a:solidFill>
                        </a:defRPr>
                      </a:pPr>
                      <a:r>
                        <a:rPr sz="1400">
                          <a:solidFill>
                            <a:schemeClr val="tx1"/>
                          </a:solidFill>
                        </a:rPr>
                        <a:t>Total Taxable Income</a:t>
                      </a:r>
                    </a:p>
                  </a:txBody>
                  <a:tcPr/>
                </a:tc>
                <a:tc>
                  <a:txBody>
                    <a:bodyPr/>
                    <a:lstStyle/>
                    <a:p>
                      <a:pPr algn="ctr">
                        <a:defRPr sz="1100">
                          <a:solidFill>
                            <a:srgbClr val="575757"/>
                          </a:solidFill>
                        </a:defRPr>
                      </a:pPr>
                      <a:r>
                        <a:rPr sz="1400">
                          <a:solidFill>
                            <a:schemeClr val="tx1"/>
                          </a:solidFill>
                        </a:rPr>
                        <a:t>$600,000</a:t>
                      </a:r>
                    </a:p>
                  </a:txBody>
                  <a:tcPr/>
                </a:tc>
                <a:tc>
                  <a:txBody>
                    <a:bodyPr/>
                    <a:lstStyle/>
                    <a:p>
                      <a:pPr algn="ctr">
                        <a:defRPr sz="1100">
                          <a:solidFill>
                            <a:srgbClr val="575757"/>
                          </a:solidFill>
                        </a:defRPr>
                      </a:pPr>
                      <a:r>
                        <a:rPr sz="1400">
                          <a:solidFill>
                            <a:schemeClr val="tx1"/>
                          </a:solidFill>
                        </a:rPr>
                        <a:t>$400,000</a:t>
                      </a:r>
                    </a:p>
                  </a:txBody>
                  <a:tcPr/>
                </a:tc>
                <a:extLst>
                  <a:ext uri="{0D108BD9-81ED-4DB2-BD59-A6C34878D82A}">
                    <a16:rowId xmlns:a16="http://schemas.microsoft.com/office/drawing/2014/main" val="10005"/>
                  </a:ext>
                </a:extLst>
              </a:tr>
              <a:tr h="434139">
                <a:tc>
                  <a:txBody>
                    <a:bodyPr/>
                    <a:lstStyle/>
                    <a:p>
                      <a:pPr>
                        <a:defRPr sz="1100">
                          <a:solidFill>
                            <a:srgbClr val="575757"/>
                          </a:solidFill>
                        </a:defRPr>
                      </a:pPr>
                      <a:r>
                        <a:rPr sz="1400">
                          <a:solidFill>
                            <a:schemeClr val="tx1"/>
                          </a:solidFill>
                        </a:rPr>
                        <a:t>Tax Liability (37%)</a:t>
                      </a:r>
                    </a:p>
                  </a:txBody>
                  <a:tcPr/>
                </a:tc>
                <a:tc>
                  <a:txBody>
                    <a:bodyPr/>
                    <a:lstStyle/>
                    <a:p>
                      <a:pPr algn="ctr">
                        <a:defRPr sz="1100">
                          <a:solidFill>
                            <a:srgbClr val="575757"/>
                          </a:solidFill>
                        </a:defRPr>
                      </a:pPr>
                      <a:r>
                        <a:rPr sz="1400">
                          <a:solidFill>
                            <a:schemeClr val="tx1"/>
                          </a:solidFill>
                        </a:rPr>
                        <a:t>$222,000</a:t>
                      </a:r>
                    </a:p>
                  </a:txBody>
                  <a:tcPr/>
                </a:tc>
                <a:tc>
                  <a:txBody>
                    <a:bodyPr/>
                    <a:lstStyle/>
                    <a:p>
                      <a:pPr algn="ctr">
                        <a:defRPr sz="1100">
                          <a:solidFill>
                            <a:srgbClr val="575757"/>
                          </a:solidFill>
                        </a:defRPr>
                      </a:pPr>
                      <a:r>
                        <a:rPr sz="1400">
                          <a:solidFill>
                            <a:schemeClr val="tx1"/>
                          </a:solidFill>
                        </a:rPr>
                        <a:t>$148,000</a:t>
                      </a:r>
                    </a:p>
                  </a:txBody>
                  <a:tcPr/>
                </a:tc>
                <a:extLst>
                  <a:ext uri="{0D108BD9-81ED-4DB2-BD59-A6C34878D82A}">
                    <a16:rowId xmlns:a16="http://schemas.microsoft.com/office/drawing/2014/main" val="10006"/>
                  </a:ext>
                </a:extLst>
              </a:tr>
              <a:tr h="434139">
                <a:tc>
                  <a:txBody>
                    <a:bodyPr/>
                    <a:lstStyle/>
                    <a:p>
                      <a:pPr>
                        <a:defRPr sz="1100">
                          <a:solidFill>
                            <a:srgbClr val="575757"/>
                          </a:solidFill>
                        </a:defRPr>
                      </a:pPr>
                      <a:r>
                        <a:rPr sz="1400">
                          <a:solidFill>
                            <a:schemeClr val="tx1"/>
                          </a:solidFill>
                        </a:rPr>
                        <a:t>Cash Flow (Yrs 1–5)</a:t>
                      </a:r>
                    </a:p>
                  </a:txBody>
                  <a:tcPr/>
                </a:tc>
                <a:tc>
                  <a:txBody>
                    <a:bodyPr/>
                    <a:lstStyle/>
                    <a:p>
                      <a:pPr algn="ctr">
                        <a:defRPr sz="1100">
                          <a:solidFill>
                            <a:srgbClr val="575757"/>
                          </a:solidFill>
                        </a:defRPr>
                      </a:pPr>
                      <a:r>
                        <a:rPr sz="1400">
                          <a:solidFill>
                            <a:schemeClr val="tx1"/>
                          </a:solidFill>
                        </a:rPr>
                        <a:t>N/A</a:t>
                      </a:r>
                    </a:p>
                  </a:txBody>
                  <a:tcPr/>
                </a:tc>
                <a:tc>
                  <a:txBody>
                    <a:bodyPr/>
                    <a:lstStyle/>
                    <a:p>
                      <a:pPr algn="ctr">
                        <a:defRPr sz="1100">
                          <a:solidFill>
                            <a:srgbClr val="575757"/>
                          </a:solidFill>
                        </a:defRPr>
                      </a:pPr>
                      <a:r>
                        <a:rPr sz="1400">
                          <a:solidFill>
                            <a:schemeClr val="tx1"/>
                          </a:solidFill>
                        </a:rPr>
                        <a:t>$25,000 tax-free (sheltered)</a:t>
                      </a:r>
                    </a:p>
                  </a:txBody>
                  <a:tcPr/>
                </a:tc>
                <a:extLst>
                  <a:ext uri="{0D108BD9-81ED-4DB2-BD59-A6C34878D82A}">
                    <a16:rowId xmlns:a16="http://schemas.microsoft.com/office/drawing/2014/main" val="10007"/>
                  </a:ext>
                </a:extLst>
              </a:tr>
              <a:tr h="434139">
                <a:tc>
                  <a:txBody>
                    <a:bodyPr/>
                    <a:lstStyle/>
                    <a:p>
                      <a:pPr>
                        <a:defRPr sz="1100">
                          <a:solidFill>
                            <a:srgbClr val="575757"/>
                          </a:solidFill>
                        </a:defRPr>
                      </a:pPr>
                      <a:r>
                        <a:rPr sz="1400">
                          <a:solidFill>
                            <a:schemeClr val="tx1"/>
                          </a:solidFill>
                        </a:rPr>
                        <a:t>1031 Exchange (Yrs 6–10)</a:t>
                      </a:r>
                    </a:p>
                  </a:txBody>
                  <a:tcPr/>
                </a:tc>
                <a:tc>
                  <a:txBody>
                    <a:bodyPr/>
                    <a:lstStyle/>
                    <a:p>
                      <a:pPr algn="ctr">
                        <a:defRPr sz="1100">
                          <a:solidFill>
                            <a:srgbClr val="575757"/>
                          </a:solidFill>
                        </a:defRPr>
                      </a:pPr>
                      <a:r>
                        <a:rPr sz="1400">
                          <a:solidFill>
                            <a:schemeClr val="tx1"/>
                          </a:solidFill>
                        </a:rPr>
                        <a:t>N/A</a:t>
                      </a:r>
                    </a:p>
                  </a:txBody>
                  <a:tcPr/>
                </a:tc>
                <a:tc>
                  <a:txBody>
                    <a:bodyPr/>
                    <a:lstStyle/>
                    <a:p>
                      <a:pPr algn="ctr">
                        <a:defRPr sz="1100">
                          <a:solidFill>
                            <a:srgbClr val="575757"/>
                          </a:solidFill>
                        </a:defRPr>
                      </a:pPr>
                      <a:r>
                        <a:rPr sz="1400">
                          <a:solidFill>
                            <a:schemeClr val="tx1"/>
                          </a:solidFill>
                        </a:rPr>
                        <a:t>$50,000 tax-free</a:t>
                      </a:r>
                    </a:p>
                  </a:txBody>
                  <a:tcPr/>
                </a:tc>
                <a:extLst>
                  <a:ext uri="{0D108BD9-81ED-4DB2-BD59-A6C34878D82A}">
                    <a16:rowId xmlns:a16="http://schemas.microsoft.com/office/drawing/2014/main" val="10008"/>
                  </a:ext>
                </a:extLst>
              </a:tr>
              <a:tr h="434139">
                <a:tc>
                  <a:txBody>
                    <a:bodyPr/>
                    <a:lstStyle/>
                    <a:p>
                      <a:pPr>
                        <a:defRPr sz="1100">
                          <a:solidFill>
                            <a:srgbClr val="575757"/>
                          </a:solidFill>
                        </a:defRPr>
                      </a:pPr>
                      <a:r>
                        <a:rPr sz="1400">
                          <a:solidFill>
                            <a:schemeClr val="tx1"/>
                          </a:solidFill>
                        </a:rPr>
                        <a:t>10-Yr Cash Flow</a:t>
                      </a:r>
                    </a:p>
                  </a:txBody>
                  <a:tcPr/>
                </a:tc>
                <a:tc>
                  <a:txBody>
                    <a:bodyPr/>
                    <a:lstStyle/>
                    <a:p>
                      <a:pPr algn="ctr">
                        <a:defRPr sz="1100">
                          <a:solidFill>
                            <a:srgbClr val="575757"/>
                          </a:solidFill>
                        </a:defRPr>
                      </a:pPr>
                      <a:r>
                        <a:rPr lang="en-US" sz="1400">
                          <a:solidFill>
                            <a:schemeClr val="tx1"/>
                          </a:solidFill>
                        </a:rPr>
                        <a:t>N/A</a:t>
                      </a:r>
                      <a:endParaRPr sz="1400">
                        <a:solidFill>
                          <a:schemeClr val="tx1"/>
                        </a:solidFill>
                      </a:endParaRPr>
                    </a:p>
                  </a:txBody>
                  <a:tcPr/>
                </a:tc>
                <a:tc>
                  <a:txBody>
                    <a:bodyPr/>
                    <a:lstStyle/>
                    <a:p>
                      <a:pPr algn="ctr">
                        <a:defRPr sz="1100">
                          <a:solidFill>
                            <a:srgbClr val="575757"/>
                          </a:solidFill>
                        </a:defRPr>
                      </a:pPr>
                      <a:r>
                        <a:rPr sz="1400">
                          <a:solidFill>
                            <a:schemeClr val="tx1"/>
                          </a:solidFill>
                        </a:rPr>
                        <a:t>$75,000 (tax-free) + Equity Growth</a:t>
                      </a:r>
                    </a:p>
                  </a:txBody>
                  <a:tcPr/>
                </a:tc>
                <a:extLst>
                  <a:ext uri="{0D108BD9-81ED-4DB2-BD59-A6C34878D82A}">
                    <a16:rowId xmlns:a16="http://schemas.microsoft.com/office/drawing/2014/main" val="10009"/>
                  </a:ext>
                </a:extLst>
              </a:tr>
            </a:tbl>
          </a:graphicData>
        </a:graphic>
      </p:graphicFrame>
      <p:sp>
        <p:nvSpPr>
          <p:cNvPr id="6" name="Title 1">
            <a:extLst>
              <a:ext uri="{FF2B5EF4-FFF2-40B4-BE49-F238E27FC236}">
                <a16:creationId xmlns:a16="http://schemas.microsoft.com/office/drawing/2014/main" id="{987DE787-8C5A-07B1-6F1F-D688E1B2CF6D}"/>
              </a:ext>
            </a:extLst>
          </p:cNvPr>
          <p:cNvSpPr txBox="1">
            <a:spLocks/>
          </p:cNvSpPr>
          <p:nvPr/>
        </p:nvSpPr>
        <p:spPr>
          <a:xfrm>
            <a:off x="373117" y="-114300"/>
            <a:ext cx="82296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br>
              <a:rPr lang="en-US" sz="3500" b="1"/>
            </a:br>
            <a:r>
              <a:rPr lang="en-US" sz="3500" b="1"/>
              <a:t>Case Study: Long Term RE Investment</a:t>
            </a:r>
            <a:endParaRPr lang="en-US" sz="3500" b="1">
              <a:ea typeface="Calibri"/>
              <a:cs typeface="Calibri"/>
            </a:endParaRPr>
          </a:p>
        </p:txBody>
      </p:sp>
      <p:sp>
        <p:nvSpPr>
          <p:cNvPr id="9" name="TextBox 8">
            <a:extLst>
              <a:ext uri="{FF2B5EF4-FFF2-40B4-BE49-F238E27FC236}">
                <a16:creationId xmlns:a16="http://schemas.microsoft.com/office/drawing/2014/main" id="{929313DE-02D3-2B4D-36E9-AA0074B5AF1E}"/>
              </a:ext>
            </a:extLst>
          </p:cNvPr>
          <p:cNvSpPr txBox="1"/>
          <p:nvPr/>
        </p:nvSpPr>
        <p:spPr>
          <a:xfrm>
            <a:off x="462455" y="5779914"/>
            <a:ext cx="7735614" cy="646331"/>
          </a:xfrm>
          <a:prstGeom prst="rect">
            <a:avLst/>
          </a:prstGeom>
          <a:noFill/>
        </p:spPr>
        <p:txBody>
          <a:bodyPr wrap="square" rtlCol="0">
            <a:spAutoFit/>
          </a:bodyPr>
          <a:lstStyle/>
          <a:p>
            <a:pPr algn="ctr"/>
            <a:r>
              <a:rPr lang="en-US" b="1"/>
              <a:t>Key Takeaway</a:t>
            </a:r>
            <a:r>
              <a:rPr lang="en-US"/>
              <a:t>: Profile B saves $74K in annual taxes + generates $75K tax-free cash flow over 10 years with 1031 equity growth</a:t>
            </a:r>
          </a:p>
        </p:txBody>
      </p:sp>
      <p:pic>
        <p:nvPicPr>
          <p:cNvPr id="10" name="Picture 9" descr="BFC-02.png">
            <a:extLst>
              <a:ext uri="{FF2B5EF4-FFF2-40B4-BE49-F238E27FC236}">
                <a16:creationId xmlns:a16="http://schemas.microsoft.com/office/drawing/2014/main" id="{256146C9-2FB5-F062-867E-C1CBD67DAFD0}"/>
              </a:ext>
            </a:extLst>
          </p:cNvPr>
          <p:cNvPicPr>
            <a:picLocks noChangeAspect="1"/>
          </p:cNvPicPr>
          <p:nvPr/>
        </p:nvPicPr>
        <p:blipFill>
          <a:blip r:embed="rId3"/>
          <a:stretch>
            <a:fillRect/>
          </a:stretch>
        </p:blipFill>
        <p:spPr>
          <a:xfrm>
            <a:off x="7453066" y="114300"/>
            <a:ext cx="1490005" cy="9144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5780"/>
            <a:ext cx="8229600" cy="1143000"/>
          </a:xfrm>
        </p:spPr>
        <p:txBody>
          <a:bodyPr vert="horz" lIns="91440" tIns="45720" rIns="91440" bIns="45720" rtlCol="0" anchor="ctr">
            <a:noAutofit/>
          </a:bodyPr>
          <a:lstStyle/>
          <a:p>
            <a:br>
              <a:rPr lang="en-US" sz="4200" b="1"/>
            </a:br>
            <a:r>
              <a:rPr lang="en-US" sz="4200" b="1"/>
              <a:t>Smart Moves Before Year-End</a:t>
            </a:r>
            <a:endParaRPr lang="en-US" sz="4200" b="1">
              <a:ea typeface="Calibri"/>
              <a:cs typeface="Calibri"/>
            </a:endParaRPr>
          </a:p>
        </p:txBody>
      </p:sp>
      <p:sp>
        <p:nvSpPr>
          <p:cNvPr id="3" name="Content Placeholder 2"/>
          <p:cNvSpPr>
            <a:spLocks noGrp="1"/>
          </p:cNvSpPr>
          <p:nvPr>
            <p:ph idx="1"/>
          </p:nvPr>
        </p:nvSpPr>
        <p:spPr/>
        <p:txBody>
          <a:bodyPr vert="horz" lIns="91440" tIns="45720" rIns="91440" bIns="45720" rtlCol="0" anchor="t">
            <a:normAutofit/>
          </a:bodyPr>
          <a:lstStyle/>
          <a:p>
            <a:endParaRPr lang="en-US">
              <a:ea typeface="Calibri"/>
              <a:cs typeface="Calibri"/>
            </a:endParaRPr>
          </a:p>
          <a:p>
            <a:pPr>
              <a:defRPr sz="1400">
                <a:latin typeface="Arial"/>
              </a:defRPr>
            </a:pPr>
            <a:r>
              <a:rPr lang="en-US" sz="2000">
                <a:latin typeface="Calibri"/>
                <a:ea typeface="Calibri"/>
                <a:cs typeface="Calibri"/>
              </a:rPr>
              <a:t>Review all 2025 income sources</a:t>
            </a:r>
          </a:p>
          <a:p>
            <a:pPr>
              <a:defRPr sz="1400">
                <a:latin typeface="Arial"/>
              </a:defRPr>
            </a:pPr>
            <a:r>
              <a:rPr lang="en-US" sz="2000">
                <a:latin typeface="Calibri"/>
                <a:ea typeface="Calibri"/>
                <a:cs typeface="Calibri"/>
              </a:rPr>
              <a:t>Restructure RSU and bonus payouts where possible</a:t>
            </a:r>
          </a:p>
          <a:p>
            <a:pPr>
              <a:defRPr sz="1400">
                <a:latin typeface="Arial"/>
              </a:defRPr>
            </a:pPr>
            <a:r>
              <a:rPr lang="en-US" sz="2000">
                <a:latin typeface="Calibri"/>
                <a:ea typeface="Calibri"/>
                <a:cs typeface="Calibri"/>
              </a:rPr>
              <a:t>Shift what you can to better years</a:t>
            </a:r>
          </a:p>
          <a:p>
            <a:pPr>
              <a:defRPr sz="1400">
                <a:latin typeface="Arial"/>
              </a:defRPr>
            </a:pPr>
            <a:r>
              <a:rPr lang="en-US" sz="2000">
                <a:latin typeface="Calibri"/>
                <a:ea typeface="Calibri"/>
                <a:cs typeface="Calibri"/>
              </a:rPr>
              <a:t>Execute cost segregation studies on real estate purchases</a:t>
            </a:r>
          </a:p>
          <a:p>
            <a:pPr>
              <a:defRPr sz="1400">
                <a:latin typeface="Arial"/>
              </a:defRPr>
            </a:pPr>
            <a:r>
              <a:rPr lang="en-US" sz="2000">
                <a:latin typeface="Calibri"/>
                <a:ea typeface="Calibri"/>
                <a:cs typeface="Calibri"/>
              </a:rPr>
              <a:t>Sell smart to optimize capital gains brackets</a:t>
            </a:r>
          </a:p>
          <a:p>
            <a:pPr>
              <a:defRPr sz="1400">
                <a:latin typeface="Arial"/>
              </a:defRPr>
            </a:pPr>
            <a:r>
              <a:rPr lang="en-US" sz="2000">
                <a:latin typeface="Calibri"/>
                <a:ea typeface="Calibri"/>
                <a:cs typeface="Calibri"/>
              </a:rPr>
              <a:t>Max SALT deduction in high-tax states</a:t>
            </a:r>
          </a:p>
          <a:p>
            <a:pPr>
              <a:defRPr sz="1400">
                <a:latin typeface="Arial"/>
              </a:defRPr>
            </a:pPr>
            <a:r>
              <a:rPr lang="en-US" sz="2000">
                <a:latin typeface="Calibri"/>
                <a:ea typeface="Calibri"/>
                <a:cs typeface="Calibri"/>
              </a:rPr>
              <a:t>Implement advanced retirement &amp; deferral strategies</a:t>
            </a:r>
          </a:p>
          <a:p>
            <a:pPr>
              <a:defRPr sz="1400">
                <a:latin typeface="Arial"/>
              </a:defRPr>
            </a:pPr>
            <a:r>
              <a:rPr lang="en-US" sz="2000">
                <a:latin typeface="Calibri"/>
                <a:ea typeface="Calibri"/>
                <a:cs typeface="Calibri"/>
              </a:rPr>
              <a:t>Consider Home Office &amp; Augusta strategies</a:t>
            </a:r>
          </a:p>
          <a:p>
            <a:pPr>
              <a:defRPr sz="1400">
                <a:latin typeface="Arial"/>
              </a:defRPr>
            </a:pPr>
            <a:r>
              <a:rPr lang="en-US" sz="2000">
                <a:latin typeface="Calibri"/>
                <a:ea typeface="Calibri"/>
                <a:cs typeface="Calibri"/>
              </a:rPr>
              <a:t>Reminder: These only work before Dec 31st</a:t>
            </a:r>
          </a:p>
        </p:txBody>
      </p:sp>
      <p:pic>
        <p:nvPicPr>
          <p:cNvPr id="6" name="Picture 5" descr="BFC-02.png">
            <a:extLst>
              <a:ext uri="{FF2B5EF4-FFF2-40B4-BE49-F238E27FC236}">
                <a16:creationId xmlns:a16="http://schemas.microsoft.com/office/drawing/2014/main" id="{C1A07660-D1B4-30A3-2755-75BF8CB5A435}"/>
              </a:ext>
            </a:extLst>
          </p:cNvPr>
          <p:cNvPicPr>
            <a:picLocks noChangeAspect="1"/>
          </p:cNvPicPr>
          <p:nvPr/>
        </p:nvPicPr>
        <p:blipFill>
          <a:blip r:embed="rId3"/>
          <a:stretch>
            <a:fillRect/>
          </a:stretch>
        </p:blipFill>
        <p:spPr>
          <a:xfrm>
            <a:off x="7510346" y="115973"/>
            <a:ext cx="1490005" cy="9144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57194-E760-CE48-ED57-A1AD07EDAD45}"/>
              </a:ext>
            </a:extLst>
          </p:cNvPr>
          <p:cNvSpPr>
            <a:spLocks noGrp="1"/>
          </p:cNvSpPr>
          <p:nvPr>
            <p:ph type="title"/>
          </p:nvPr>
        </p:nvSpPr>
        <p:spPr>
          <a:xfrm>
            <a:off x="1034275" y="725816"/>
            <a:ext cx="7075449" cy="1143000"/>
          </a:xfrm>
        </p:spPr>
        <p:txBody>
          <a:bodyPr>
            <a:normAutofit fontScale="90000"/>
          </a:bodyPr>
          <a:lstStyle/>
          <a:p>
            <a:r>
              <a:rPr lang="en-US" b="1"/>
              <a:t>Tax Savings Examples – </a:t>
            </a:r>
            <a:br>
              <a:rPr lang="en-US" b="1"/>
            </a:br>
            <a:r>
              <a:rPr lang="en-US" b="1"/>
              <a:t>before OBBBA</a:t>
            </a:r>
            <a:endParaRPr lang="en-US" b="1">
              <a:ea typeface="Calibri"/>
              <a:cs typeface="Calibri"/>
            </a:endParaRPr>
          </a:p>
        </p:txBody>
      </p:sp>
      <p:sp>
        <p:nvSpPr>
          <p:cNvPr id="3" name="Content Placeholder 2">
            <a:extLst>
              <a:ext uri="{FF2B5EF4-FFF2-40B4-BE49-F238E27FC236}">
                <a16:creationId xmlns:a16="http://schemas.microsoft.com/office/drawing/2014/main" id="{F810F6EA-2785-E7E5-9043-13D8A27C8F1D}"/>
              </a:ext>
            </a:extLst>
          </p:cNvPr>
          <p:cNvSpPr>
            <a:spLocks noGrp="1"/>
          </p:cNvSpPr>
          <p:nvPr>
            <p:ph idx="1"/>
          </p:nvPr>
        </p:nvSpPr>
        <p:spPr>
          <a:xfrm>
            <a:off x="457200" y="2203704"/>
            <a:ext cx="8229600" cy="4525963"/>
          </a:xfrm>
        </p:spPr>
        <p:txBody>
          <a:bodyPr>
            <a:noAutofit/>
          </a:bodyPr>
          <a:lstStyle/>
          <a:p>
            <a:r>
              <a:rPr lang="en-US" sz="2400">
                <a:latin typeface="Arial" panose="020B0604020202020204" pitchFamily="34" charset="0"/>
                <a:cs typeface="Arial" panose="020B0604020202020204" pitchFamily="34" charset="0"/>
              </a:rPr>
              <a:t>Client A: Implemented entity election change, </a:t>
            </a:r>
            <a:r>
              <a:rPr lang="en-US" sz="2400" b="1">
                <a:latin typeface="Arial" panose="020B0604020202020204" pitchFamily="34" charset="0"/>
                <a:cs typeface="Arial" panose="020B0604020202020204" pitchFamily="34" charset="0"/>
              </a:rPr>
              <a:t>saved over $94,000 in taxes</a:t>
            </a:r>
          </a:p>
          <a:p>
            <a:endParaRPr lang="en-US" sz="2400">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Client B: Implemented Home Office, Augusta and Retirement tax strategies and </a:t>
            </a:r>
            <a:r>
              <a:rPr lang="en-US" sz="2400" b="1">
                <a:latin typeface="Arial" panose="020B0604020202020204" pitchFamily="34" charset="0"/>
                <a:cs typeface="Arial" panose="020B0604020202020204" pitchFamily="34" charset="0"/>
              </a:rPr>
              <a:t>saved over $26,000 in taxes</a:t>
            </a:r>
          </a:p>
          <a:p>
            <a:pPr marL="0" indent="0">
              <a:buNone/>
            </a:pPr>
            <a:endParaRPr lang="en-US" sz="2400">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We have saved our clients millions of dollars in overpayments to the IRS over the years</a:t>
            </a:r>
          </a:p>
        </p:txBody>
      </p:sp>
      <p:pic>
        <p:nvPicPr>
          <p:cNvPr id="5" name="Picture 4" descr="BFC-02.png">
            <a:extLst>
              <a:ext uri="{FF2B5EF4-FFF2-40B4-BE49-F238E27FC236}">
                <a16:creationId xmlns:a16="http://schemas.microsoft.com/office/drawing/2014/main" id="{723327C4-5515-726E-D520-76AF35EA8034}"/>
              </a:ext>
            </a:extLst>
          </p:cNvPr>
          <p:cNvPicPr>
            <a:picLocks noChangeAspect="1"/>
          </p:cNvPicPr>
          <p:nvPr/>
        </p:nvPicPr>
        <p:blipFill>
          <a:blip r:embed="rId3"/>
          <a:stretch>
            <a:fillRect/>
          </a:stretch>
        </p:blipFill>
        <p:spPr>
          <a:xfrm>
            <a:off x="7510346" y="115973"/>
            <a:ext cx="1490005" cy="914400"/>
          </a:xfrm>
          <a:prstGeom prst="rect">
            <a:avLst/>
          </a:prstGeom>
        </p:spPr>
      </p:pic>
    </p:spTree>
    <p:extLst>
      <p:ext uri="{BB962C8B-B14F-4D97-AF65-F5344CB8AC3E}">
        <p14:creationId xmlns:p14="http://schemas.microsoft.com/office/powerpoint/2010/main" val="12204627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C2647-1009-5264-484E-4D450A6CC5D6}"/>
              </a:ext>
            </a:extLst>
          </p:cNvPr>
          <p:cNvSpPr>
            <a:spLocks noGrp="1"/>
          </p:cNvSpPr>
          <p:nvPr>
            <p:ph type="title"/>
          </p:nvPr>
        </p:nvSpPr>
        <p:spPr>
          <a:xfrm>
            <a:off x="3067843" y="-131677"/>
            <a:ext cx="3008313" cy="1162050"/>
          </a:xfrm>
        </p:spPr>
        <p:txBody>
          <a:bodyPr>
            <a:normAutofit/>
          </a:bodyPr>
          <a:lstStyle/>
          <a:p>
            <a:pPr algn="ctr"/>
            <a:r>
              <a:rPr lang="en-GB" sz="4000">
                <a:ea typeface="Calibri"/>
                <a:cs typeface="Calibri"/>
              </a:rPr>
              <a:t>About Me</a:t>
            </a:r>
          </a:p>
        </p:txBody>
      </p:sp>
      <p:pic>
        <p:nvPicPr>
          <p:cNvPr id="7" name="Picture 6" descr="BFC-02.png">
            <a:extLst>
              <a:ext uri="{FF2B5EF4-FFF2-40B4-BE49-F238E27FC236}">
                <a16:creationId xmlns:a16="http://schemas.microsoft.com/office/drawing/2014/main" id="{E1679D6E-5005-D840-BEC4-49C56E7F1371}"/>
              </a:ext>
            </a:extLst>
          </p:cNvPr>
          <p:cNvPicPr>
            <a:picLocks noChangeAspect="1"/>
          </p:cNvPicPr>
          <p:nvPr/>
        </p:nvPicPr>
        <p:blipFill>
          <a:blip r:embed="rId2"/>
          <a:stretch>
            <a:fillRect/>
          </a:stretch>
        </p:blipFill>
        <p:spPr>
          <a:xfrm>
            <a:off x="7510346" y="115973"/>
            <a:ext cx="1490005" cy="914400"/>
          </a:xfrm>
          <a:prstGeom prst="rect">
            <a:avLst/>
          </a:prstGeom>
        </p:spPr>
      </p:pic>
      <p:pic>
        <p:nvPicPr>
          <p:cNvPr id="9" name="Content Placeholder 8" descr="A person in a white shirt&#10;&#10;AI-generated content may be incorrect.">
            <a:extLst>
              <a:ext uri="{FF2B5EF4-FFF2-40B4-BE49-F238E27FC236}">
                <a16:creationId xmlns:a16="http://schemas.microsoft.com/office/drawing/2014/main" id="{91CE2E1C-A887-AAEB-FA93-E79FF484A559}"/>
              </a:ext>
            </a:extLst>
          </p:cNvPr>
          <p:cNvPicPr>
            <a:picLocks noGrp="1" noChangeAspect="1"/>
          </p:cNvPicPr>
          <p:nvPr>
            <p:ph idx="1"/>
          </p:nvPr>
        </p:nvPicPr>
        <p:blipFill>
          <a:blip r:embed="rId3"/>
          <a:stretch>
            <a:fillRect/>
          </a:stretch>
        </p:blipFill>
        <p:spPr>
          <a:xfrm>
            <a:off x="4759264" y="1120148"/>
            <a:ext cx="2755168" cy="3443446"/>
          </a:xfrm>
        </p:spPr>
      </p:pic>
      <p:sp>
        <p:nvSpPr>
          <p:cNvPr id="10" name="TextBox 9">
            <a:extLst>
              <a:ext uri="{FF2B5EF4-FFF2-40B4-BE49-F238E27FC236}">
                <a16:creationId xmlns:a16="http://schemas.microsoft.com/office/drawing/2014/main" id="{0B76ECEE-C6E7-F7BD-E801-392D4C2058E5}"/>
              </a:ext>
            </a:extLst>
          </p:cNvPr>
          <p:cNvSpPr txBox="1"/>
          <p:nvPr/>
        </p:nvSpPr>
        <p:spPr>
          <a:xfrm>
            <a:off x="731380" y="1120148"/>
            <a:ext cx="3694474" cy="646331"/>
          </a:xfrm>
          <a:prstGeom prst="rect">
            <a:avLst/>
          </a:prstGeom>
          <a:noFill/>
        </p:spPr>
        <p:txBody>
          <a:bodyPr wrap="square" rtlCol="0">
            <a:spAutoFit/>
          </a:bodyPr>
          <a:lstStyle/>
          <a:p>
            <a:r>
              <a:rPr lang="en-US" b="1"/>
              <a:t>Bari Cenname, CPA</a:t>
            </a:r>
          </a:p>
          <a:p>
            <a:r>
              <a:rPr lang="en-US" b="1"/>
              <a:t>BFC Tax Advisory &amp; Accounting</a:t>
            </a:r>
          </a:p>
        </p:txBody>
      </p:sp>
      <p:sp>
        <p:nvSpPr>
          <p:cNvPr id="11" name="Rectangle 1">
            <a:extLst>
              <a:ext uri="{FF2B5EF4-FFF2-40B4-BE49-F238E27FC236}">
                <a16:creationId xmlns:a16="http://schemas.microsoft.com/office/drawing/2014/main" id="{46367608-6938-B31B-7538-AA9735312832}"/>
              </a:ext>
            </a:extLst>
          </p:cNvPr>
          <p:cNvSpPr>
            <a:spLocks noChangeArrowheads="1"/>
          </p:cNvSpPr>
          <p:nvPr/>
        </p:nvSpPr>
        <p:spPr bwMode="auto">
          <a:xfrm>
            <a:off x="731380" y="1856254"/>
            <a:ext cx="3489434"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a:ln>
                  <a:noFill/>
                </a:ln>
                <a:solidFill>
                  <a:schemeClr val="tx1"/>
                </a:solidFill>
                <a:effectLst/>
                <a:latin typeface="Arial" panose="020B0604020202020204" pitchFamily="34" charset="0"/>
              </a:rPr>
              <a:t>Seasoned CPA with over 20 years of experience in tax advisory, compliance, accounting, auditing, and financial consulting.</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a:ln>
                  <a:noFill/>
                </a:ln>
                <a:solidFill>
                  <a:schemeClr val="tx1"/>
                </a:solidFill>
                <a:effectLst/>
                <a:latin typeface="Arial" panose="020B0604020202020204" pitchFamily="34" charset="0"/>
              </a:rPr>
              <a:t>Specialize</a:t>
            </a:r>
            <a:r>
              <a:rPr lang="en-US" altLang="en-US" sz="1600">
                <a:latin typeface="Arial" panose="020B0604020202020204" pitchFamily="34" charset="0"/>
              </a:rPr>
              <a:t>d</a:t>
            </a:r>
            <a:r>
              <a:rPr kumimoji="0" lang="en-US" altLang="en-US" sz="1600" b="0" i="0" u="none" strike="noStrike" cap="none" normalizeH="0" baseline="0">
                <a:ln>
                  <a:noFill/>
                </a:ln>
                <a:solidFill>
                  <a:schemeClr val="tx1"/>
                </a:solidFill>
                <a:effectLst/>
                <a:latin typeface="Arial" panose="020B0604020202020204" pitchFamily="34" charset="0"/>
              </a:rPr>
              <a:t> in strategic tax planning services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a:ln>
                  <a:noFill/>
                </a:ln>
                <a:solidFill>
                  <a:schemeClr val="tx1"/>
                </a:solidFill>
                <a:effectLst/>
                <a:latin typeface="Arial" panose="020B0604020202020204" pitchFamily="34" charset="0"/>
              </a:rPr>
              <a:t>Known for practical advice and personalized solutions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a:ln>
                  <a:noFill/>
                </a:ln>
                <a:solidFill>
                  <a:schemeClr val="tx1"/>
                </a:solidFill>
                <a:effectLst/>
                <a:latin typeface="Arial" panose="020B0604020202020204" pitchFamily="34" charset="0"/>
              </a:rPr>
              <a:t>Proactive approach helps clients navigate complex tax and</a:t>
            </a:r>
            <a:r>
              <a:rPr lang="en-US" altLang="en-US" sz="1600">
                <a:latin typeface="Arial" panose="020B0604020202020204" pitchFamily="34" charset="0"/>
              </a:rPr>
              <a:t> </a:t>
            </a:r>
            <a:r>
              <a:rPr kumimoji="0" lang="en-US" altLang="en-US" sz="1600" b="0" i="0" u="none" strike="noStrike" cap="none" normalizeH="0" baseline="0">
                <a:ln>
                  <a:noFill/>
                </a:ln>
                <a:solidFill>
                  <a:schemeClr val="tx1"/>
                </a:solidFill>
                <a:effectLst/>
                <a:latin typeface="Arial" panose="020B0604020202020204" pitchFamily="34" charset="0"/>
              </a:rPr>
              <a:t>accounting issues with confidence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a:ln>
                  <a:noFill/>
                </a:ln>
                <a:solidFill>
                  <a:schemeClr val="tx1"/>
                </a:solidFill>
                <a:effectLst/>
                <a:latin typeface="Arial" panose="020B0604020202020204" pitchFamily="34" charset="0"/>
              </a:rPr>
              <a:t>Located in Long Beach, NY</a:t>
            </a:r>
            <a:endParaRPr lang="en-US" altLang="en-US" sz="160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14" name="TextBox 13">
            <a:extLst>
              <a:ext uri="{FF2B5EF4-FFF2-40B4-BE49-F238E27FC236}">
                <a16:creationId xmlns:a16="http://schemas.microsoft.com/office/drawing/2014/main" id="{BB9D43E6-E347-93E2-D397-E9520B941C09}"/>
              </a:ext>
            </a:extLst>
          </p:cNvPr>
          <p:cNvSpPr txBox="1"/>
          <p:nvPr/>
        </p:nvSpPr>
        <p:spPr>
          <a:xfrm>
            <a:off x="4681284" y="4588655"/>
            <a:ext cx="4521323" cy="2155847"/>
          </a:xfrm>
          <a:prstGeom prst="rect">
            <a:avLst/>
          </a:prstGeom>
          <a:noFill/>
        </p:spPr>
        <p:txBody>
          <a:bodyPr wrap="square" lIns="91440" tIns="45720" rIns="91440" bIns="45720" rtlCol="0" anchor="t">
            <a:spAutoFit/>
          </a:bodyPr>
          <a:lstStyle/>
          <a:p>
            <a:pPr lvl="0" defTabSz="914400" eaLnBrk="0" fontAlgn="base" hangingPunct="0">
              <a:lnSpc>
                <a:spcPct val="150000"/>
              </a:lnSpc>
              <a:spcBef>
                <a:spcPct val="0"/>
              </a:spcBef>
              <a:spcAft>
                <a:spcPct val="0"/>
              </a:spcAft>
            </a:pPr>
            <a:r>
              <a:rPr lang="en-US" altLang="en-US" sz="1300" b="1" u="sng">
                <a:latin typeface="Arial"/>
                <a:cs typeface="Arial"/>
              </a:rPr>
              <a:t>Contact:</a:t>
            </a:r>
          </a:p>
          <a:p>
            <a:pPr lvl="0" defTabSz="914400" eaLnBrk="0" fontAlgn="base" hangingPunct="0">
              <a:lnSpc>
                <a:spcPct val="150000"/>
              </a:lnSpc>
              <a:spcBef>
                <a:spcPct val="0"/>
              </a:spcBef>
              <a:spcAft>
                <a:spcPct val="0"/>
              </a:spcAft>
            </a:pPr>
            <a:r>
              <a:rPr lang="en-US" altLang="en-US" sz="1300">
                <a:latin typeface="Arial"/>
                <a:cs typeface="Arial"/>
              </a:rPr>
              <a:t>Email: </a:t>
            </a:r>
            <a:r>
              <a:rPr lang="en-US" altLang="en-US" sz="1300">
                <a:latin typeface="Arial"/>
                <a:cs typeface="Arial"/>
                <a:hlinkClick r:id="rId4"/>
              </a:rPr>
              <a:t>bari@bfcaccounting.com</a:t>
            </a:r>
            <a:endParaRPr lang="en-US" altLang="en-US" sz="1300">
              <a:latin typeface="Arial"/>
              <a:cs typeface="Arial"/>
            </a:endParaRPr>
          </a:p>
          <a:p>
            <a:pPr lvl="0" defTabSz="914400" eaLnBrk="0" fontAlgn="base" hangingPunct="0">
              <a:lnSpc>
                <a:spcPct val="150000"/>
              </a:lnSpc>
              <a:spcBef>
                <a:spcPct val="0"/>
              </a:spcBef>
              <a:spcAft>
                <a:spcPct val="0"/>
              </a:spcAft>
            </a:pPr>
            <a:r>
              <a:rPr lang="en-US" altLang="en-US" sz="1300">
                <a:latin typeface="Arial"/>
                <a:cs typeface="Arial"/>
              </a:rPr>
              <a:t>Phone: 516-475-3224</a:t>
            </a:r>
          </a:p>
          <a:p>
            <a:pPr lvl="0" defTabSz="914400" eaLnBrk="0" fontAlgn="base" hangingPunct="0">
              <a:lnSpc>
                <a:spcPct val="150000"/>
              </a:lnSpc>
              <a:spcBef>
                <a:spcPct val="0"/>
              </a:spcBef>
              <a:spcAft>
                <a:spcPct val="0"/>
              </a:spcAft>
            </a:pPr>
            <a:r>
              <a:rPr lang="en-US" altLang="en-US" sz="1300">
                <a:latin typeface="Arial"/>
                <a:cs typeface="Arial"/>
              </a:rPr>
              <a:t>Website: </a:t>
            </a:r>
            <a:r>
              <a:rPr lang="en-US" altLang="en-US" sz="1300">
                <a:latin typeface="Arial"/>
                <a:cs typeface="Arial"/>
                <a:hlinkClick r:id="rId5"/>
              </a:rPr>
              <a:t>https://bfcaccounting.com/</a:t>
            </a:r>
            <a:endParaRPr lang="en-US" altLang="en-US" sz="1300">
              <a:latin typeface="Arial"/>
              <a:cs typeface="Arial"/>
            </a:endParaRPr>
          </a:p>
          <a:p>
            <a:pPr defTabSz="914400">
              <a:lnSpc>
                <a:spcPct val="150000"/>
              </a:lnSpc>
              <a:spcBef>
                <a:spcPct val="0"/>
              </a:spcBef>
              <a:spcAft>
                <a:spcPct val="0"/>
              </a:spcAft>
            </a:pPr>
            <a:r>
              <a:rPr lang="en-US" sz="1300">
                <a:latin typeface="Arial"/>
                <a:cs typeface="Arial"/>
              </a:rPr>
              <a:t>Facebook: </a:t>
            </a:r>
            <a:r>
              <a:rPr lang="en-US" sz="1300">
                <a:latin typeface="Arial"/>
                <a:cs typeface="Arial"/>
                <a:hlinkClick r:id="rId6"/>
              </a:rPr>
              <a:t>https://www.facebook.com/baricpa</a:t>
            </a:r>
            <a:endParaRPr lang="en-US" sz="1300">
              <a:latin typeface="Arial"/>
              <a:cs typeface="Arial"/>
            </a:endParaRPr>
          </a:p>
          <a:p>
            <a:pPr defTabSz="914400">
              <a:lnSpc>
                <a:spcPct val="150000"/>
              </a:lnSpc>
              <a:spcBef>
                <a:spcPct val="0"/>
              </a:spcBef>
              <a:spcAft>
                <a:spcPct val="0"/>
              </a:spcAft>
            </a:pPr>
            <a:r>
              <a:rPr lang="en-US" sz="1300">
                <a:latin typeface="Arial"/>
                <a:cs typeface="Arial"/>
              </a:rPr>
              <a:t>Instagram: </a:t>
            </a:r>
            <a:r>
              <a:rPr lang="en-US" sz="1300">
                <a:latin typeface="Arial"/>
                <a:ea typeface="+mn-lt"/>
                <a:cs typeface="+mn-lt"/>
                <a:hlinkClick r:id="rId7"/>
              </a:rPr>
              <a:t>https://www.instagram.com/bfctaxadvisory</a:t>
            </a:r>
            <a:endParaRPr lang="en-US" sz="1300">
              <a:latin typeface="Arial"/>
              <a:cs typeface="Arial"/>
            </a:endParaRPr>
          </a:p>
          <a:p>
            <a:pPr defTabSz="914400">
              <a:lnSpc>
                <a:spcPct val="150000"/>
              </a:lnSpc>
              <a:spcBef>
                <a:spcPct val="0"/>
              </a:spcBef>
              <a:spcAft>
                <a:spcPct val="0"/>
              </a:spcAft>
            </a:pPr>
            <a:r>
              <a:rPr lang="en-US" altLang="en-US" sz="1300" err="1">
                <a:latin typeface="Arial"/>
                <a:cs typeface="Arial"/>
              </a:rPr>
              <a:t>Linkedin</a:t>
            </a:r>
            <a:r>
              <a:rPr lang="en-US" altLang="en-US" sz="1300">
                <a:latin typeface="Arial"/>
                <a:cs typeface="Arial"/>
              </a:rPr>
              <a:t>:</a:t>
            </a:r>
            <a:r>
              <a:rPr lang="en-US" altLang="en-US" sz="1300">
                <a:latin typeface="Arial"/>
                <a:ea typeface="+mn-lt"/>
                <a:cs typeface="Arial"/>
              </a:rPr>
              <a:t> </a:t>
            </a:r>
            <a:r>
              <a:rPr lang="en-US" sz="1100">
                <a:latin typeface="Arial"/>
                <a:ea typeface="+mn-lt"/>
                <a:cs typeface="+mn-lt"/>
                <a:hlinkClick r:id="rId8"/>
              </a:rPr>
              <a:t>https://www.linkedin.com/in/bfctaxandaccountingservices</a:t>
            </a:r>
            <a:endParaRPr lang="en-US" altLang="en-US" sz="1300">
              <a:latin typeface="Arial"/>
              <a:ea typeface="+mn-lt"/>
              <a:cs typeface="+mn-lt"/>
            </a:endParaRPr>
          </a:p>
        </p:txBody>
      </p:sp>
    </p:spTree>
    <p:extLst>
      <p:ext uri="{BB962C8B-B14F-4D97-AF65-F5344CB8AC3E}">
        <p14:creationId xmlns:p14="http://schemas.microsoft.com/office/powerpoint/2010/main" val="1365477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E9D49ED-FD32-103C-B57A-54F3757A1631}"/>
              </a:ext>
            </a:extLst>
          </p:cNvPr>
          <p:cNvSpPr>
            <a:spLocks noGrp="1"/>
          </p:cNvSpPr>
          <p:nvPr>
            <p:ph type="title"/>
          </p:nvPr>
        </p:nvSpPr>
        <p:spPr>
          <a:xfrm>
            <a:off x="5117908" y="1158950"/>
            <a:ext cx="3558259" cy="1166747"/>
          </a:xfrm>
        </p:spPr>
        <p:txBody>
          <a:bodyPr anchor="b">
            <a:normAutofit/>
          </a:bodyPr>
          <a:lstStyle/>
          <a:p>
            <a:br>
              <a:rPr lang="en-US" sz="2800" b="1"/>
            </a:br>
            <a:r>
              <a:rPr lang="en-US" sz="2800" b="1"/>
              <a:t>Your Next Steps</a:t>
            </a:r>
            <a:endParaRPr lang="en-US" sz="2800" b="1">
              <a:ea typeface="Calibri"/>
              <a:cs typeface="Calibri"/>
            </a:endParaRPr>
          </a:p>
        </p:txBody>
      </p:sp>
      <p:pic>
        <p:nvPicPr>
          <p:cNvPr id="5" name="Picture 4" descr="BFC-02.png">
            <a:extLst>
              <a:ext uri="{FF2B5EF4-FFF2-40B4-BE49-F238E27FC236}">
                <a16:creationId xmlns:a16="http://schemas.microsoft.com/office/drawing/2014/main" id="{92285EA9-B6C3-594B-DB7F-5923B4EC8514}"/>
              </a:ext>
            </a:extLst>
          </p:cNvPr>
          <p:cNvPicPr>
            <a:picLocks noChangeAspect="1"/>
          </p:cNvPicPr>
          <p:nvPr/>
        </p:nvPicPr>
        <p:blipFill>
          <a:blip r:embed="rId2"/>
          <a:stretch>
            <a:fillRect/>
          </a:stretch>
        </p:blipFill>
        <p:spPr>
          <a:xfrm>
            <a:off x="7510346" y="115973"/>
            <a:ext cx="1490005" cy="914400"/>
          </a:xfrm>
          <a:prstGeom prst="rect">
            <a:avLst/>
          </a:prstGeom>
        </p:spPr>
      </p:pic>
      <p:sp>
        <p:nvSpPr>
          <p:cNvPr id="7" name="Content Placeholder 2">
            <a:extLst>
              <a:ext uri="{FF2B5EF4-FFF2-40B4-BE49-F238E27FC236}">
                <a16:creationId xmlns:a16="http://schemas.microsoft.com/office/drawing/2014/main" id="{F297692D-72B9-BA3F-EBE9-A0BEF8D2B891}"/>
              </a:ext>
            </a:extLst>
          </p:cNvPr>
          <p:cNvSpPr>
            <a:spLocks noGrp="1"/>
          </p:cNvSpPr>
          <p:nvPr>
            <p:ph idx="1"/>
          </p:nvPr>
        </p:nvSpPr>
        <p:spPr>
          <a:xfrm>
            <a:off x="5117908" y="2454274"/>
            <a:ext cx="3368865" cy="3447832"/>
          </a:xfrm>
        </p:spPr>
        <p:txBody>
          <a:bodyPr vert="horz" lIns="91440" tIns="45720" rIns="91440" bIns="45720" rtlCol="0" anchor="t">
            <a:normAutofit/>
          </a:bodyPr>
          <a:lstStyle/>
          <a:p>
            <a:endParaRPr lang="en-US" sz="1700">
              <a:ea typeface="Calibri"/>
              <a:cs typeface="Calibri"/>
            </a:endParaRPr>
          </a:p>
          <a:p>
            <a:pPr>
              <a:defRPr sz="1400">
                <a:latin typeface="Arial"/>
              </a:defRPr>
            </a:pPr>
            <a:r>
              <a:rPr lang="en-US" sz="1700">
                <a:latin typeface="Calibri"/>
                <a:ea typeface="Calibri"/>
                <a:cs typeface="Calibri"/>
              </a:rPr>
              <a:t>30-min tax strategy session</a:t>
            </a:r>
          </a:p>
          <a:p>
            <a:pPr>
              <a:defRPr sz="1400">
                <a:latin typeface="Arial"/>
              </a:defRPr>
            </a:pPr>
            <a:r>
              <a:rPr lang="en-US" sz="1700">
                <a:latin typeface="Calibri"/>
                <a:ea typeface="Calibri"/>
                <a:cs typeface="Calibri"/>
              </a:rPr>
              <a:t>Identify top 3 moves under the OBBBA</a:t>
            </a:r>
          </a:p>
          <a:p>
            <a:pPr>
              <a:defRPr sz="1400">
                <a:latin typeface="Arial"/>
              </a:defRPr>
            </a:pPr>
            <a:r>
              <a:rPr lang="en-US" sz="1700">
                <a:latin typeface="Calibri"/>
                <a:ea typeface="Calibri"/>
                <a:cs typeface="Calibri"/>
              </a:rPr>
              <a:t>Walk away with a personalized plan</a:t>
            </a:r>
          </a:p>
          <a:p>
            <a:pPr>
              <a:defRPr sz="1400">
                <a:latin typeface="Arial"/>
              </a:defRPr>
            </a:pPr>
            <a:r>
              <a:rPr lang="en-US" sz="1700">
                <a:latin typeface="Calibri"/>
                <a:ea typeface="Calibri"/>
                <a:cs typeface="Calibri"/>
              </a:rPr>
              <a:t>Book today: </a:t>
            </a:r>
            <a:r>
              <a:rPr lang="en-US" sz="1700" u="sng">
                <a:latin typeface="Calibri"/>
                <a:ea typeface="Calibri"/>
                <a:cs typeface="Calibri"/>
                <a:hlinkClick r:id="rId3"/>
              </a:rPr>
              <a:t>https://calendly.com/bari-5nk/tax-advisory</a:t>
            </a:r>
            <a:endParaRPr lang="en-US" sz="1700">
              <a:latin typeface="Calibri"/>
              <a:ea typeface="Calibri"/>
              <a:cs typeface="Calibri"/>
            </a:endParaRPr>
          </a:p>
          <a:p>
            <a:pPr>
              <a:defRPr sz="1400">
                <a:latin typeface="Arial"/>
              </a:defRPr>
            </a:pPr>
            <a:endParaRPr lang="en-US" sz="1700">
              <a:latin typeface="Calibri"/>
              <a:ea typeface="Calibri"/>
              <a:cs typeface="Calibri"/>
            </a:endParaRPr>
          </a:p>
        </p:txBody>
      </p:sp>
      <p:pic>
        <p:nvPicPr>
          <p:cNvPr id="8" name="Picture 7" descr="A person using a calculator&#10;&#10;AI-generated content may be incorrect.">
            <a:extLst>
              <a:ext uri="{FF2B5EF4-FFF2-40B4-BE49-F238E27FC236}">
                <a16:creationId xmlns:a16="http://schemas.microsoft.com/office/drawing/2014/main" id="{C12A2BB6-6FCF-42E6-6341-A0ABD1BC9D92}"/>
              </a:ext>
            </a:extLst>
          </p:cNvPr>
          <p:cNvPicPr>
            <a:picLocks noChangeAspect="1"/>
          </p:cNvPicPr>
          <p:nvPr/>
        </p:nvPicPr>
        <p:blipFill>
          <a:blip r:embed="rId4">
            <a:duotone>
              <a:schemeClr val="accent3">
                <a:shade val="45000"/>
                <a:satMod val="135000"/>
              </a:schemeClr>
              <a:prstClr val="white"/>
            </a:duotone>
          </a:blip>
          <a:srcRect l="8557" r="46942" b="-1"/>
          <a:stretch>
            <a:fillRect/>
          </a:stretch>
        </p:blipFill>
        <p:spPr>
          <a:xfrm>
            <a:off x="20" y="0"/>
            <a:ext cx="4571980" cy="6857990"/>
          </a:xfrm>
          <a:prstGeom prst="rect">
            <a:avLst/>
          </a:prstGeom>
        </p:spPr>
      </p:pic>
    </p:spTree>
    <p:extLst>
      <p:ext uri="{BB962C8B-B14F-4D97-AF65-F5344CB8AC3E}">
        <p14:creationId xmlns:p14="http://schemas.microsoft.com/office/powerpoint/2010/main" val="14711980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1837"/>
            <a:ext cx="8229600" cy="1143000"/>
          </a:xfrm>
        </p:spPr>
        <p:txBody>
          <a:bodyPr/>
          <a:lstStyle/>
          <a:p>
            <a:r>
              <a:rPr lang="en-US" b="1"/>
              <a:t>Closing</a:t>
            </a:r>
          </a:p>
        </p:txBody>
      </p:sp>
      <p:sp>
        <p:nvSpPr>
          <p:cNvPr id="3" name="Content Placeholder 2"/>
          <p:cNvSpPr>
            <a:spLocks noGrp="1"/>
          </p:cNvSpPr>
          <p:nvPr>
            <p:ph idx="1"/>
          </p:nvPr>
        </p:nvSpPr>
        <p:spPr>
          <a:xfrm>
            <a:off x="457200" y="1878980"/>
            <a:ext cx="8229600" cy="2462989"/>
          </a:xfrm>
        </p:spPr>
        <p:txBody>
          <a:bodyPr vert="horz" lIns="91440" tIns="45720" rIns="91440" bIns="45720" rtlCol="0" anchor="t">
            <a:normAutofit fontScale="77500" lnSpcReduction="20000"/>
          </a:bodyPr>
          <a:lstStyle/>
          <a:p>
            <a:pPr marL="0" indent="0">
              <a:buNone/>
            </a:pPr>
            <a:endParaRPr lang="en-US" sz="2400">
              <a:ea typeface="Calibri"/>
              <a:cs typeface="Calibri"/>
            </a:endParaRPr>
          </a:p>
          <a:p>
            <a:pPr>
              <a:defRPr sz="1400">
                <a:latin typeface="Arial"/>
              </a:defRPr>
            </a:pPr>
            <a:r>
              <a:rPr lang="en-GB" sz="3600">
                <a:latin typeface="Calibri"/>
                <a:ea typeface="Calibri"/>
                <a:cs typeface="Calibri"/>
              </a:rPr>
              <a:t>Pay less. Keep more. Invest smarter.</a:t>
            </a:r>
          </a:p>
          <a:p>
            <a:pPr>
              <a:defRPr sz="1400">
                <a:latin typeface="Arial"/>
              </a:defRPr>
            </a:pPr>
            <a:r>
              <a:rPr lang="en-GB" sz="3600">
                <a:latin typeface="Calibri"/>
                <a:ea typeface="Calibri"/>
                <a:cs typeface="Calibri"/>
              </a:rPr>
              <a:t>The OBBBA is here — don’t waste it.</a:t>
            </a:r>
          </a:p>
          <a:p>
            <a:pPr>
              <a:defRPr sz="1400">
                <a:latin typeface="Arial"/>
              </a:defRPr>
            </a:pPr>
            <a:r>
              <a:rPr lang="en-GB" sz="3600">
                <a:latin typeface="Calibri"/>
                <a:ea typeface="Calibri"/>
                <a:cs typeface="Calibri"/>
              </a:rPr>
              <a:t>Book your strategy call before year-end</a:t>
            </a:r>
          </a:p>
          <a:p>
            <a:pPr>
              <a:defRPr sz="1400">
                <a:latin typeface="Arial"/>
              </a:defRPr>
            </a:pPr>
            <a:r>
              <a:rPr lang="en-GB" sz="3600">
                <a:latin typeface="Calibri"/>
                <a:ea typeface="Calibri"/>
                <a:cs typeface="Calibri"/>
              </a:rPr>
              <a:t>Let’s make 2025 the year the IRS gets less — and you keep more.</a:t>
            </a:r>
          </a:p>
          <a:p>
            <a:pPr marL="0" indent="0">
              <a:buNone/>
              <a:defRPr sz="1400">
                <a:latin typeface="Arial"/>
              </a:defRPr>
            </a:pPr>
            <a:endParaRPr sz="2400">
              <a:latin typeface="Calibri"/>
              <a:ea typeface="Calibri"/>
              <a:cs typeface="Calibri"/>
            </a:endParaRPr>
          </a:p>
        </p:txBody>
      </p:sp>
      <p:pic>
        <p:nvPicPr>
          <p:cNvPr id="6" name="Picture 5" descr="BFC-02.png">
            <a:extLst>
              <a:ext uri="{FF2B5EF4-FFF2-40B4-BE49-F238E27FC236}">
                <a16:creationId xmlns:a16="http://schemas.microsoft.com/office/drawing/2014/main" id="{152FD2E2-1349-FB57-1217-C9EBD61B127F}"/>
              </a:ext>
            </a:extLst>
          </p:cNvPr>
          <p:cNvPicPr>
            <a:picLocks noChangeAspect="1"/>
          </p:cNvPicPr>
          <p:nvPr/>
        </p:nvPicPr>
        <p:blipFill>
          <a:blip r:embed="rId3"/>
          <a:stretch>
            <a:fillRect/>
          </a:stretch>
        </p:blipFill>
        <p:spPr>
          <a:xfrm>
            <a:off x="7510346" y="115973"/>
            <a:ext cx="1490005" cy="914400"/>
          </a:xfrm>
          <a:prstGeom prst="rect">
            <a:avLst/>
          </a:prstGeom>
        </p:spPr>
      </p:pic>
      <p:sp>
        <p:nvSpPr>
          <p:cNvPr id="4" name="Rectangle 3">
            <a:extLst>
              <a:ext uri="{FF2B5EF4-FFF2-40B4-BE49-F238E27FC236}">
                <a16:creationId xmlns:a16="http://schemas.microsoft.com/office/drawing/2014/main" id="{C4B426B3-5911-195A-4C52-2DB9AC6F4F05}"/>
              </a:ext>
            </a:extLst>
          </p:cNvPr>
          <p:cNvSpPr/>
          <p:nvPr/>
        </p:nvSpPr>
        <p:spPr>
          <a:xfrm>
            <a:off x="0" y="6161567"/>
            <a:ext cx="9144000" cy="69643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4508</Words>
  <Application>Microsoft Office PowerPoint</Application>
  <PresentationFormat>On-screen Show (4:3)</PresentationFormat>
  <Paragraphs>609</Paragraphs>
  <Slides>39</Slides>
  <Notes>33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Aptos</vt:lpstr>
      <vt:lpstr>Arial</vt:lpstr>
      <vt:lpstr>Calibri</vt:lpstr>
      <vt:lpstr>Office Theme</vt:lpstr>
      <vt:lpstr>One Big Beautiful Bill Act:  The New Playbook for High Earners &amp; Investors</vt:lpstr>
      <vt:lpstr>PowerPoint Presentation</vt:lpstr>
      <vt:lpstr> The One Big Beautiful Bill Act</vt:lpstr>
      <vt:lpstr> Why This Matters Now</vt:lpstr>
      <vt:lpstr>PowerPoint Presentation</vt:lpstr>
      <vt:lpstr> The One Big Beautiful Bill Act in Plain English</vt:lpstr>
      <vt:lpstr> Tech Professionals &amp; Equity Comp</vt:lpstr>
      <vt:lpstr>Before &amp; After: RSU + Bonus Tax Savings  With Charitable Bunching</vt:lpstr>
      <vt:lpstr>Turning RSU Income Into Real Estate  Tax Savings – OBBBA Strategy</vt:lpstr>
      <vt:lpstr>OBBBA Depreciation Methods – Real Estate Investors</vt:lpstr>
      <vt:lpstr> Real Estate Advantages</vt:lpstr>
      <vt:lpstr>Real Estate Professional (REP) Qualification</vt:lpstr>
      <vt:lpstr>Case Study: Before &amp; After REP Status</vt:lpstr>
      <vt:lpstr>OBBBA Real Estate Depreciation  – Quick Reference</vt:lpstr>
      <vt:lpstr>PowerPoint Presentation</vt:lpstr>
      <vt:lpstr>OBBBA Real Estate Depreciation  Reference Table</vt:lpstr>
      <vt:lpstr>Common Mistakes to Avoid</vt:lpstr>
      <vt:lpstr>IRC Section 199A &amp; Real Estate Under the OBBBA</vt:lpstr>
      <vt:lpstr>IRC Section 199A – Qualified  Business Income Deduction</vt:lpstr>
      <vt:lpstr>Section 199A Qualification  for Rental Properties OBBBA</vt:lpstr>
      <vt:lpstr>Key Takeaways – Section 199A</vt:lpstr>
      <vt:lpstr>Why This Matters for Real Estate Investors </vt:lpstr>
      <vt:lpstr>Example: Real Estate Professional with Multiple Rentals</vt:lpstr>
      <vt:lpstr>Before vs. After OBBB + Cost Segregation</vt:lpstr>
      <vt:lpstr> Capital Gains Planning</vt:lpstr>
      <vt:lpstr>Capital Gains Rate Drop → $30K Savings</vt:lpstr>
      <vt:lpstr>Why the Capital Gains  Rate Dropped</vt:lpstr>
      <vt:lpstr>Capital Gains Planning with  Gifting &amp; Trusts under OBBBA</vt:lpstr>
      <vt:lpstr> Stacking Charitable Deductions</vt:lpstr>
      <vt:lpstr>PowerPoint Presentation</vt:lpstr>
      <vt:lpstr>PowerPoint Presentation</vt:lpstr>
      <vt:lpstr> Case Study: Tech + Real Estate</vt:lpstr>
      <vt:lpstr>Case Study: Short Term RE Investment </vt:lpstr>
      <vt:lpstr>PowerPoint Presentation</vt:lpstr>
      <vt:lpstr> Smart Moves Before Year-End</vt:lpstr>
      <vt:lpstr>Tax Savings Examples –  before OBBBA</vt:lpstr>
      <vt:lpstr>About Me</vt:lpstr>
      <vt:lpstr> Your Next Steps</vt:lpstr>
      <vt:lpstr>Closing</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Yohannes Cramlet</cp:lastModifiedBy>
  <cp:revision>2</cp:revision>
  <cp:lastPrinted>2025-08-12T03:33:02Z</cp:lastPrinted>
  <dcterms:created xsi:type="dcterms:W3CDTF">2013-01-27T09:14:16Z</dcterms:created>
  <dcterms:modified xsi:type="dcterms:W3CDTF">2025-09-24T20:33:22Z</dcterms:modified>
  <cp:category/>
</cp:coreProperties>
</file>